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280" r:id="rId4"/>
    <p:sldId id="481" r:id="rId6"/>
    <p:sldId id="425" r:id="rId7"/>
    <p:sldId id="495" r:id="rId8"/>
    <p:sldId id="444" r:id="rId9"/>
    <p:sldId id="383" r:id="rId10"/>
    <p:sldId id="487" r:id="rId11"/>
    <p:sldId id="488" r:id="rId12"/>
    <p:sldId id="490" r:id="rId13"/>
    <p:sldId id="494" r:id="rId14"/>
    <p:sldId id="467" r:id="rId15"/>
    <p:sldId id="472" r:id="rId16"/>
    <p:sldId id="446" r:id="rId17"/>
    <p:sldId id="473" r:id="rId18"/>
    <p:sldId id="483" r:id="rId19"/>
  </p:sldIdLst>
  <p:sldSz cx="12192000" cy="6858000"/>
  <p:notesSz cx="7559675" cy="1069149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4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859" cy="5364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2066" y="0"/>
            <a:ext cx="3275859" cy="536431"/>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572389" y="1336437"/>
            <a:ext cx="6414897" cy="360838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968" y="5145282"/>
            <a:ext cx="6047740" cy="4209776"/>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10155065"/>
            <a:ext cx="3275859" cy="53643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2066" y="10155065"/>
            <a:ext cx="3275859" cy="536430"/>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46FDEA9-29B0-4000-9A8A-EA5137E778F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DA72B5C1-0C53-4BBF-B2D4-F363106090DD}" type="datetimeFigureOut">
              <a:rPr lang="tr-TR" smtClean="0"/>
            </a:fld>
            <a:endParaRPr lang="tr-TR"/>
          </a:p>
        </p:txBody>
      </p:sp>
      <p:sp>
        <p:nvSpPr>
          <p:cNvPr id="5" name="Footer Placeholder 4"/>
          <p:cNvSpPr>
            <a:spLocks noGrp="1"/>
          </p:cNvSpPr>
          <p:nvPr>
            <p:ph type="ftr" sz="quarter" idx="11"/>
          </p:nvPr>
        </p:nvSpPr>
        <p:spPr/>
        <p:txBody>
          <a:bodyPr/>
          <a:p>
            <a:endParaRPr lang="tr-TR"/>
          </a:p>
        </p:txBody>
      </p:sp>
      <p:sp>
        <p:nvSpPr>
          <p:cNvPr id="6" name="Slide Number Placeholder 5"/>
          <p:cNvSpPr>
            <a:spLocks noGrp="1"/>
          </p:cNvSpPr>
          <p:nvPr>
            <p:ph type="sldNum" sz="quarter" idx="12"/>
          </p:nvPr>
        </p:nvSpPr>
        <p:spPr/>
        <p:txBody>
          <a:bodyPr/>
          <a:p>
            <a:fld id="{27C3D7EA-B8D1-4AC4-995D-E74432F4F60E}" type="slidenum">
              <a:rPr lang="tr-TR" smtClean="0"/>
            </a:fld>
            <a:endParaRPr lang="tr-T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Text Box 7"/>
          <p:cNvSpPr txBox="1"/>
          <p:nvPr userDrawn="1"/>
        </p:nvSpPr>
        <p:spPr>
          <a:xfrm>
            <a:off x="11856720" y="6667500"/>
            <a:ext cx="4064000" cy="368300"/>
          </a:xfrm>
          <a:prstGeom prst="rect">
            <a:avLst/>
          </a:prstGeom>
          <a:noFill/>
        </p:spPr>
        <p:txBody>
          <a:bodyPr wrap="square" rtlCol="0">
            <a:spAutoFit/>
          </a:bodyPr>
          <a:p>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9"/>
          <p:cNvPicPr>
            <a:picLocks noChangeAspect="1"/>
          </p:cNvPicPr>
          <p:nvPr/>
        </p:nvPicPr>
        <p:blipFill>
          <a:blip r:embed="rId12"/>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5" name="Picture 4" descr="letta logo"/>
          <p:cNvPicPr>
            <a:picLocks noChangeAspect="1"/>
          </p:cNvPicPr>
          <p:nvPr userDrawn="1"/>
        </p:nvPicPr>
        <p:blipFill>
          <a:blip r:embed="rId13">
            <a:clrChange>
              <a:clrFrom>
                <a:srgbClr val="FFFFFF">
                  <a:alpha val="100000"/>
                </a:srgbClr>
              </a:clrFrom>
              <a:clrTo>
                <a:srgbClr val="FFFFFF">
                  <a:alpha val="100000"/>
                  <a:alpha val="0"/>
                </a:srgbClr>
              </a:clrTo>
            </a:clrChange>
            <a:lum bright="66000"/>
          </a:blip>
          <a:srcRect b="26183"/>
          <a:stretch>
            <a:fillRect/>
          </a:stretch>
        </p:blipFill>
        <p:spPr>
          <a:xfrm>
            <a:off x="11012805" y="6447155"/>
            <a:ext cx="1196975" cy="3429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oleObject" Target="../embeddings/oleObject3.bin"/><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vmlDrawing" Target="../drawings/vmlDrawing3.vml"/><Relationship Id="rId13" Type="http://schemas.openxmlformats.org/officeDocument/2006/relationships/slideLayout" Target="../slideLayouts/slideLayout7.xml"/><Relationship Id="rId12" Type="http://schemas.openxmlformats.org/officeDocument/2006/relationships/image" Target="../media/image51.png"/><Relationship Id="rId11" Type="http://schemas.openxmlformats.org/officeDocument/2006/relationships/image" Target="../media/image50.png"/><Relationship Id="rId10" Type="http://schemas.openxmlformats.org/officeDocument/2006/relationships/image" Target="../media/image49.png"/><Relationship Id="rId1" Type="http://schemas.openxmlformats.org/officeDocument/2006/relationships/image" Target="../media/image4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8.png"/><Relationship Id="rId7" Type="http://schemas.openxmlformats.org/officeDocument/2006/relationships/image" Target="../media/image57.jpeg"/><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7.png"/><Relationship Id="rId2" Type="http://schemas.openxmlformats.org/officeDocument/2006/relationships/tags" Target="../tags/tag6.xml"/><Relationship Id="rId10" Type="http://schemas.openxmlformats.org/officeDocument/2006/relationships/notesSlide" Target="../notesSlides/notesSlide8.xml"/><Relationship Id="rId1" Type="http://schemas.openxmlformats.org/officeDocument/2006/relationships/image" Target="../media/image53.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vmlDrawing" Target="../drawings/vmlDrawing4.vml"/><Relationship Id="rId5" Type="http://schemas.openxmlformats.org/officeDocument/2006/relationships/slideLayout" Target="../slideLayouts/slideLayout7.xml"/><Relationship Id="rId4" Type="http://schemas.openxmlformats.org/officeDocument/2006/relationships/image" Target="../media/image59.wmf"/><Relationship Id="rId3" Type="http://schemas.openxmlformats.org/officeDocument/2006/relationships/oleObject" Target="../embeddings/oleObject4.bin"/><Relationship Id="rId2" Type="http://schemas.openxmlformats.org/officeDocument/2006/relationships/image" Target="../media/image7.png"/><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image" Target="../media/image7.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3.xml"/><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4.xml"/><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image" Target="../media/image25.wmf"/><Relationship Id="rId2" Type="http://schemas.openxmlformats.org/officeDocument/2006/relationships/oleObject" Target="../embeddings/oleObject1.bin"/><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9.png"/><Relationship Id="rId7" Type="http://schemas.openxmlformats.org/officeDocument/2006/relationships/image" Target="../media/image38.wmf"/><Relationship Id="rId6" Type="http://schemas.openxmlformats.org/officeDocument/2006/relationships/oleObject" Target="../embeddings/oleObject2.bin"/><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3.png"/><Relationship Id="rId2" Type="http://schemas.openxmlformats.org/officeDocument/2006/relationships/image" Target="../media/image35.png"/><Relationship Id="rId10" Type="http://schemas.openxmlformats.org/officeDocument/2006/relationships/vmlDrawing" Target="../drawings/vmlDrawing2.vml"/><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stomShape 1"/>
          <p:cNvSpPr/>
          <p:nvPr/>
        </p:nvSpPr>
        <p:spPr>
          <a:xfrm>
            <a:off x="1487170" y="6309360"/>
            <a:ext cx="8809355" cy="399415"/>
          </a:xfrm>
          <a:prstGeom prst="rect">
            <a:avLst/>
          </a:prstGeom>
          <a:noFill/>
          <a:ln>
            <a:noFill/>
          </a:ln>
        </p:spPr>
        <p:style>
          <a:lnRef idx="0">
            <a:srgbClr val="FFFFFF"/>
          </a:lnRef>
          <a:fillRef idx="0">
            <a:srgbClr val="FFFFFF"/>
          </a:fillRef>
          <a:effectRef idx="0">
            <a:srgbClr val="FFFFFF"/>
          </a:effectRef>
          <a:fontRef idx="minor"/>
        </p:style>
        <p:txBody>
          <a:bodyPr wrap="none" lIns="90000" tIns="45000" rIns="90000" bIns="45000"/>
          <a:p>
            <a:pPr>
              <a:lnSpc>
                <a:spcPct val="100000"/>
              </a:lnSpc>
            </a:pPr>
            <a:r>
              <a:rPr lang="tr-TR" sz="2200" strike="noStrike" spc="-1">
                <a:solidFill>
                  <a:srgbClr val="244583"/>
                </a:solidFill>
                <a:uFill>
                  <a:solidFill>
                    <a:srgbClr val="FFFFFF"/>
                  </a:solidFill>
                </a:uFill>
                <a:latin typeface="Calibri" panose="020F0502020204030204" charset="0"/>
                <a:ea typeface="DejaVu Sans"/>
                <a:cs typeface="Calibri" panose="020F0502020204030204" charset="0"/>
              </a:rPr>
              <a:t>www.letta.com.tr                                                                   www.vendai.co</a:t>
            </a:r>
            <a:endParaRPr lang="tr-TR" sz="2200" strike="noStrike" spc="-1">
              <a:solidFill>
                <a:srgbClr val="244583"/>
              </a:solidFill>
              <a:uFill>
                <a:solidFill>
                  <a:srgbClr val="FFFFFF"/>
                </a:solidFill>
              </a:uFill>
              <a:latin typeface="Calibri" panose="020F0502020204030204" charset="0"/>
              <a:ea typeface="DejaVu Sans"/>
              <a:cs typeface="Calibri" panose="020F0502020204030204" charset="0"/>
            </a:endParaRPr>
          </a:p>
        </p:txBody>
      </p:sp>
      <p:sp>
        <p:nvSpPr>
          <p:cNvPr id="89" name="CustomShape 2"/>
          <p:cNvSpPr/>
          <p:nvPr/>
        </p:nvSpPr>
        <p:spPr>
          <a:xfrm>
            <a:off x="5976000" y="2880360"/>
            <a:ext cx="4648320" cy="674640"/>
          </a:xfrm>
          <a:prstGeom prst="rect">
            <a:avLst/>
          </a:prstGeom>
          <a:noFill/>
          <a:ln>
            <a:noFill/>
          </a:ln>
        </p:spPr>
        <p:style>
          <a:lnRef idx="0">
            <a:srgbClr val="FFFFFF"/>
          </a:lnRef>
          <a:fillRef idx="0">
            <a:srgbClr val="FFFFFF"/>
          </a:fillRef>
          <a:effectRef idx="0">
            <a:srgbClr val="FFFFFF"/>
          </a:effectRef>
          <a:fontRef idx="minor"/>
        </p:style>
      </p:sp>
      <p:pic>
        <p:nvPicPr>
          <p:cNvPr id="4" name="Picture 3" descr="letta logo"/>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215640" y="1772285"/>
            <a:ext cx="5678170" cy="229743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2"/>
          <p:cNvSpPr/>
          <p:nvPr/>
        </p:nvSpPr>
        <p:spPr>
          <a:xfrm>
            <a:off x="5375910" y="1413510"/>
            <a:ext cx="5244465" cy="4269105"/>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p>
            <a:pPr marL="342900" indent="-342265" algn="just">
              <a:lnSpc>
                <a:spcPct val="100000"/>
              </a:lnSpc>
              <a:spcBef>
                <a:spcPts val="360"/>
              </a:spcBef>
            </a:pPr>
            <a:r>
              <a:rPr lang="tr-TR" b="0" strike="noStrike" spc="-1">
                <a:solidFill>
                  <a:schemeClr val="tx1"/>
                </a:solidFill>
                <a:uFill>
                  <a:solidFill>
                    <a:srgbClr val="FFFFFF"/>
                  </a:solidFill>
                </a:uFill>
                <a:latin typeface="Calibri" panose="020F0502020204030204"/>
                <a:ea typeface="DejaVu Sans"/>
              </a:rPr>
              <a:t>	</a:t>
            </a:r>
            <a:r>
              <a:rPr lang="tr-TR" b="1" strike="noStrike" spc="-1">
                <a:solidFill>
                  <a:schemeClr val="tx1"/>
                </a:solidFill>
                <a:uFill>
                  <a:solidFill>
                    <a:srgbClr val="FFFFFF"/>
                  </a:solidFill>
                </a:uFill>
                <a:latin typeface="Calibri" panose="020F0502020204030204"/>
                <a:ea typeface="DejaVu Sans"/>
              </a:rPr>
              <a:t>STN</a:t>
            </a:r>
            <a:r>
              <a:rPr lang="tr-TR" b="0" strike="noStrike" spc="-1">
                <a:solidFill>
                  <a:schemeClr val="tx1"/>
                </a:solidFill>
                <a:uFill>
                  <a:solidFill>
                    <a:srgbClr val="FFFFFF"/>
                  </a:solidFill>
                </a:uFill>
                <a:latin typeface="Calibri" panose="020F0502020204030204"/>
                <a:ea typeface="DejaVu Sans"/>
              </a:rPr>
              <a:t> (Smart Transaction Networking), </a:t>
            </a:r>
            <a:endParaRPr lang="tr-TR" b="0" strike="noStrike" spc="-1">
              <a:solidFill>
                <a:schemeClr val="tx1"/>
              </a:solidFill>
              <a:uFill>
                <a:solidFill>
                  <a:srgbClr val="FFFFFF"/>
                </a:solidFill>
              </a:uFill>
              <a:latin typeface="Calibri" panose="020F0502020204030204"/>
              <a:ea typeface="DejaVu Sans"/>
            </a:endParaRPr>
          </a:p>
          <a:p>
            <a:pPr marL="342900" indent="-342265" algn="just">
              <a:lnSpc>
                <a:spcPct val="100000"/>
              </a:lnSpc>
              <a:spcBef>
                <a:spcPts val="360"/>
              </a:spcBef>
            </a:pPr>
            <a:r>
              <a:rPr lang="tr-TR" b="0" strike="noStrike" spc="-1">
                <a:solidFill>
                  <a:schemeClr val="tx1"/>
                </a:solidFill>
                <a:uFill>
                  <a:solidFill>
                    <a:srgbClr val="FFFFFF"/>
                  </a:solidFill>
                </a:uFill>
                <a:latin typeface="Calibri" panose="020F0502020204030204"/>
                <a:ea typeface="DejaVu Sans"/>
              </a:rPr>
              <a:t>      dial-up </a:t>
            </a:r>
            <a:r>
              <a:rPr lang="tr-TR" b="1" strike="noStrike" spc="-1">
                <a:solidFill>
                  <a:schemeClr val="tx1"/>
                </a:solidFill>
                <a:uFill>
                  <a:solidFill>
                    <a:srgbClr val="FFFFFF"/>
                  </a:solidFill>
                </a:uFill>
                <a:latin typeface="Calibri" panose="020F0502020204030204"/>
                <a:ea typeface="DejaVu Sans"/>
              </a:rPr>
              <a:t>POS terminallerinin iletişim altyapısı</a:t>
            </a:r>
            <a:r>
              <a:rPr lang="tr-TR" strike="noStrike" spc="-1">
                <a:solidFill>
                  <a:schemeClr val="tx1"/>
                </a:solidFill>
                <a:uFill>
                  <a:solidFill>
                    <a:srgbClr val="FFFFFF"/>
                  </a:solidFill>
                </a:uFill>
                <a:latin typeface="Calibri" panose="020F0502020204030204"/>
                <a:ea typeface="DejaVu Sans"/>
              </a:rPr>
              <a:t>nı</a:t>
            </a:r>
            <a:r>
              <a:rPr lang="tr-TR" b="0" strike="noStrike" spc="-1">
                <a:solidFill>
                  <a:schemeClr val="tx1"/>
                </a:solidFill>
                <a:uFill>
                  <a:solidFill>
                    <a:srgbClr val="FFFFFF"/>
                  </a:solidFill>
                </a:uFill>
                <a:latin typeface="Calibri" panose="020F0502020204030204"/>
                <a:ea typeface="DejaVu Sans"/>
              </a:rPr>
              <a:t> oluşturan bir network ürün ailesidir. </a:t>
            </a:r>
            <a:endParaRPr lang="tr-TR" b="0" strike="noStrike" spc="-1">
              <a:solidFill>
                <a:schemeClr val="tx1"/>
              </a:solidFill>
              <a:uFill>
                <a:solidFill>
                  <a:srgbClr val="FFFFFF"/>
                </a:solidFill>
              </a:uFill>
              <a:latin typeface="Calibri" panose="020F0502020204030204"/>
              <a:ea typeface="DejaVu Sans"/>
            </a:endParaRPr>
          </a:p>
          <a:p>
            <a:pPr marL="342900" indent="-342265" algn="just">
              <a:lnSpc>
                <a:spcPct val="100000"/>
              </a:lnSpc>
              <a:spcBef>
                <a:spcPts val="360"/>
              </a:spcBef>
            </a:pPr>
            <a:endParaRPr lang="tr-TR" b="0" strike="noStrike" spc="-1">
              <a:solidFill>
                <a:schemeClr val="tx1"/>
              </a:solidFill>
              <a:uFill>
                <a:solidFill>
                  <a:srgbClr val="FFFFFF"/>
                </a:solidFill>
              </a:uFill>
              <a:latin typeface="Calibri" panose="020F0502020204030204"/>
              <a:ea typeface="DejaVu Sans"/>
            </a:endParaRPr>
          </a:p>
          <a:p>
            <a:pPr marL="342900" indent="0" algn="just">
              <a:lnSpc>
                <a:spcPct val="100000"/>
              </a:lnSpc>
              <a:spcBef>
                <a:spcPts val="360"/>
              </a:spcBef>
            </a:pPr>
            <a:r>
              <a:rPr lang="tr-TR" b="0" strike="noStrike" spc="-1">
                <a:solidFill>
                  <a:schemeClr val="tx1"/>
                </a:solidFill>
                <a:uFill>
                  <a:solidFill>
                    <a:srgbClr val="FFFFFF"/>
                  </a:solidFill>
                </a:uFill>
                <a:latin typeface="Calibri" panose="020F0502020204030204"/>
                <a:ea typeface="DejaVu Sans"/>
              </a:rPr>
              <a:t>STN ailesinde,  dial-up analog, dial-up sayısal (ISDN-PRI) ve IP ağ destekli ürünler bulunmakta ve Türkiye ve yurtdışında birçok bankanın POS terminallerine hizmet vermektedir.  </a:t>
            </a:r>
            <a:endParaRPr lang="tr-TR" b="0" strike="noStrike" spc="-1">
              <a:solidFill>
                <a:schemeClr val="tx1"/>
              </a:solidFill>
              <a:uFill>
                <a:solidFill>
                  <a:srgbClr val="FFFFFF"/>
                </a:solidFill>
              </a:uFill>
              <a:latin typeface="Calibri" panose="020F0502020204030204"/>
              <a:ea typeface="DejaVu Sans"/>
            </a:endParaRPr>
          </a:p>
          <a:p>
            <a:pPr marL="342900" indent="-342265" algn="just">
              <a:lnSpc>
                <a:spcPct val="100000"/>
              </a:lnSpc>
              <a:spcBef>
                <a:spcPts val="360"/>
              </a:spcBef>
            </a:pPr>
            <a:endParaRPr lang="tr-TR" b="0" strike="noStrike" spc="-1">
              <a:solidFill>
                <a:schemeClr val="tx1"/>
              </a:solidFill>
              <a:uFill>
                <a:solidFill>
                  <a:srgbClr val="FFFFFF"/>
                </a:solidFill>
              </a:uFill>
              <a:latin typeface="Calibri" panose="020F0502020204030204"/>
              <a:ea typeface="DejaVu Sans"/>
            </a:endParaRPr>
          </a:p>
          <a:p>
            <a:pPr marL="342900" indent="-342265" algn="just">
              <a:lnSpc>
                <a:spcPct val="100000"/>
              </a:lnSpc>
              <a:spcBef>
                <a:spcPts val="360"/>
              </a:spcBef>
            </a:pPr>
            <a:r>
              <a:rPr lang="tr-TR" b="0" strike="noStrike" spc="-1">
                <a:solidFill>
                  <a:schemeClr val="tx1"/>
                </a:solidFill>
                <a:uFill>
                  <a:solidFill>
                    <a:srgbClr val="FFFFFF"/>
                  </a:solidFill>
                </a:uFill>
                <a:latin typeface="Calibri" panose="020F0502020204030204"/>
                <a:ea typeface="DejaVu Sans"/>
              </a:rPr>
              <a:t>      Ürünler, endüstri standardı ITU V serisi modem standartlarını, POS iletişiminde kullanılan özel (fast-connect) modem modülasyonlarını, asenkron VISA,  PPP, senkron SDLC / HDLC ve  TCP-IP protokollerini destekler. </a:t>
            </a:r>
            <a:endParaRPr lang="tr-TR" b="0" strike="noStrike" spc="-1">
              <a:solidFill>
                <a:schemeClr val="tx1"/>
              </a:solidFill>
              <a:uFill>
                <a:solidFill>
                  <a:srgbClr val="FFFFFF"/>
                </a:solidFill>
              </a:uFill>
              <a:latin typeface="Calibri" panose="020F0502020204030204"/>
              <a:ea typeface="DejaVu Sans"/>
            </a:endParaRPr>
          </a:p>
        </p:txBody>
      </p:sp>
      <p:sp>
        <p:nvSpPr>
          <p:cNvPr id="5" name="Text Box 4"/>
          <p:cNvSpPr txBox="1"/>
          <p:nvPr/>
        </p:nvSpPr>
        <p:spPr>
          <a:xfrm>
            <a:off x="1199515" y="4868545"/>
            <a:ext cx="3124200" cy="1118235"/>
          </a:xfrm>
          <a:prstGeom prst="rect">
            <a:avLst/>
          </a:prstGeom>
          <a:noFill/>
        </p:spPr>
        <p:txBody>
          <a:bodyPr wrap="square" rtlCol="0">
            <a:noAutofit/>
          </a:bodyPr>
          <a:p>
            <a:r>
              <a:rPr lang="tr-TR" altLang="en-US" sz="1600" b="1">
                <a:solidFill>
                  <a:schemeClr val="tx1"/>
                </a:solidFill>
                <a:latin typeface="Calibri" panose="020F0502020204030204" charset="0"/>
                <a:cs typeface="Calibri" panose="020F0502020204030204" charset="0"/>
              </a:rPr>
              <a:t>STN network ürünleri</a:t>
            </a:r>
            <a:endParaRPr lang="tr-TR" altLang="en-US" sz="1600" b="1">
              <a:solidFill>
                <a:schemeClr val="tx1"/>
              </a:solidFill>
              <a:latin typeface="Calibri" panose="020F0502020204030204" charset="0"/>
              <a:cs typeface="Calibri" panose="020F0502020204030204" charset="0"/>
            </a:endParaRPr>
          </a:p>
          <a:p>
            <a:r>
              <a:rPr lang="tr-TR" altLang="en-US" sz="1600" b="1">
                <a:solidFill>
                  <a:schemeClr val="tx1"/>
                </a:solidFill>
                <a:latin typeface="Calibri" panose="020F0502020204030204" charset="0"/>
                <a:cs typeface="Calibri" panose="020F0502020204030204" charset="0"/>
              </a:rPr>
              <a:t>Dünya’da 20’den fazla banka ve finans kuruluşunun veri merkezlerinde çalışmaktadır.</a:t>
            </a:r>
            <a:endParaRPr lang="tr-TR" altLang="en-US" sz="1600" b="1">
              <a:solidFill>
                <a:schemeClr val="tx1"/>
              </a:solidFill>
              <a:latin typeface="Calibri" panose="020F0502020204030204" charset="0"/>
              <a:cs typeface="Calibri" panose="020F0502020204030204" charset="0"/>
            </a:endParaRPr>
          </a:p>
        </p:txBody>
      </p:sp>
      <p:grpSp>
        <p:nvGrpSpPr>
          <p:cNvPr id="6" name="Group 5"/>
          <p:cNvGrpSpPr/>
          <p:nvPr/>
        </p:nvGrpSpPr>
        <p:grpSpPr>
          <a:xfrm>
            <a:off x="46990" y="40640"/>
            <a:ext cx="1728470" cy="575310"/>
            <a:chOff x="74" y="177"/>
            <a:chExt cx="2722" cy="906"/>
          </a:xfrm>
        </p:grpSpPr>
        <p:sp>
          <p:nvSpPr>
            <p:cNvPr id="4" name="Round Single Corner Rectangle 3"/>
            <p:cNvSpPr/>
            <p:nvPr/>
          </p:nvSpPr>
          <p:spPr>
            <a:xfrm flipV="1">
              <a:off x="74" y="177"/>
              <a:ext cx="2722" cy="907"/>
            </a:xfrm>
            <a:prstGeom prst="round1Rect">
              <a:avLst/>
            </a:prstGeom>
            <a:gradFill rotWithShape="0">
              <a:gsLst>
                <a:gs pos="0">
                  <a:schemeClr val="accent1"/>
                </a:gs>
                <a:gs pos="100000">
                  <a:schemeClr val="accent2">
                    <a:alpha val="54000"/>
                  </a:schemeClr>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2" name="Text Box 1"/>
            <p:cNvSpPr txBox="1"/>
            <p:nvPr/>
          </p:nvSpPr>
          <p:spPr>
            <a:xfrm>
              <a:off x="74" y="275"/>
              <a:ext cx="2713" cy="725"/>
            </a:xfrm>
            <a:prstGeom prst="rect">
              <a:avLst/>
            </a:prstGeom>
            <a:noFill/>
          </p:spPr>
          <p:txBody>
            <a:bodyPr wrap="square" rtlCol="0" anchor="t">
              <a:spAutoFit/>
            </a:bodyPr>
            <a:p>
              <a:r>
                <a:rPr lang="tr-TR" sz="2400" b="1" spc="-1">
                  <a:solidFill>
                    <a:schemeClr val="bg1">
                      <a:lumMod val="95000"/>
                    </a:schemeClr>
                  </a:solidFill>
                  <a:uFill>
                    <a:solidFill>
                      <a:srgbClr val="FFFFFF"/>
                    </a:solidFill>
                  </a:uFill>
                  <a:latin typeface="Calibri" panose="020F0502020204030204"/>
                  <a:ea typeface="DejaVu Sans"/>
                  <a:sym typeface="+mn-ea"/>
                </a:rPr>
                <a:t>ÇÖZÜMLER </a:t>
              </a:r>
              <a:endParaRPr lang="tr-TR" sz="2400" b="1" spc="-1">
                <a:solidFill>
                  <a:schemeClr val="bg1">
                    <a:lumMod val="95000"/>
                  </a:schemeClr>
                </a:solidFill>
                <a:uFill>
                  <a:solidFill>
                    <a:srgbClr val="FFFFFF"/>
                  </a:solidFill>
                </a:uFill>
                <a:latin typeface="Calibri" panose="020F0502020204030204"/>
                <a:ea typeface="DejaVu Sans"/>
                <a:sym typeface="+mn-ea"/>
              </a:endParaRPr>
            </a:p>
          </p:txBody>
        </p:sp>
      </p:grpSp>
      <p:sp>
        <p:nvSpPr>
          <p:cNvPr id="7" name="CustomShape 1"/>
          <p:cNvSpPr/>
          <p:nvPr/>
        </p:nvSpPr>
        <p:spPr>
          <a:xfrm>
            <a:off x="117475" y="116840"/>
            <a:ext cx="12169140" cy="8559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algn="ctr">
              <a:lnSpc>
                <a:spcPct val="100000"/>
              </a:lnSpc>
            </a:pPr>
            <a:r>
              <a:rPr lang="tr-TR" sz="3000" spc="-1">
                <a:solidFill>
                  <a:schemeClr val="tx1"/>
                </a:solidFill>
                <a:uFill>
                  <a:solidFill>
                    <a:srgbClr val="FFFFFF"/>
                  </a:solidFill>
                </a:uFill>
                <a:latin typeface="Calibri" panose="020F0502020204030204"/>
                <a:ea typeface="DejaVu Sans"/>
                <a:sym typeface="+mn-ea"/>
              </a:rPr>
              <a:t>POS Network Çözümleri</a:t>
            </a:r>
            <a:endParaRPr lang="tr-TR" sz="3000" strike="noStrike" spc="-1">
              <a:solidFill>
                <a:schemeClr val="tx1"/>
              </a:solidFill>
              <a:uFill>
                <a:solidFill>
                  <a:srgbClr val="FFFFFF"/>
                </a:solidFill>
              </a:uFill>
              <a:latin typeface="Calibri" panose="020F0502020204030204"/>
              <a:ea typeface="DejaVu Sans"/>
              <a:sym typeface="+mn-ea"/>
            </a:endParaRPr>
          </a:p>
        </p:txBody>
      </p:sp>
      <p:grpSp>
        <p:nvGrpSpPr>
          <p:cNvPr id="11" name="Group 10"/>
          <p:cNvGrpSpPr/>
          <p:nvPr/>
        </p:nvGrpSpPr>
        <p:grpSpPr>
          <a:xfrm>
            <a:off x="695325" y="1485265"/>
            <a:ext cx="4329430" cy="2604770"/>
            <a:chOff x="302" y="2451"/>
            <a:chExt cx="8426" cy="5236"/>
          </a:xfrm>
        </p:grpSpPr>
        <p:pic>
          <p:nvPicPr>
            <p:cNvPr id="179" name="Resim 7"/>
            <p:cNvPicPr/>
            <p:nvPr/>
          </p:nvPicPr>
          <p:blipFill>
            <a:blip r:embed="rId1">
              <a:clrChange>
                <a:clrFrom>
                  <a:srgbClr val="787878">
                    <a:alpha val="100000"/>
                  </a:srgbClr>
                </a:clrFrom>
                <a:clrTo>
                  <a:srgbClr val="787878">
                    <a:alpha val="100000"/>
                    <a:alpha val="0"/>
                  </a:srgbClr>
                </a:clrTo>
              </a:clrChange>
              <a:lum bright="12000" contrast="12000"/>
            </a:blip>
            <a:srcRect l="19790" t="32638" r="19358" b="20274"/>
            <a:stretch>
              <a:fillRect/>
            </a:stretch>
          </p:blipFill>
          <p:spPr>
            <a:xfrm>
              <a:off x="302" y="2451"/>
              <a:ext cx="8426" cy="5237"/>
            </a:xfrm>
            <a:prstGeom prst="rect">
              <a:avLst/>
            </a:prstGeom>
            <a:ln>
              <a:noFill/>
            </a:ln>
            <a:effectLst>
              <a:outerShdw blurRad="190500" dist="50800" dir="7800000" algn="ctr" rotWithShape="0">
                <a:srgbClr val="000000">
                  <a:alpha val="44000"/>
                </a:srgbClr>
              </a:outerShdw>
            </a:effectLst>
          </p:spPr>
        </p:pic>
        <p:pic>
          <p:nvPicPr>
            <p:cNvPr id="10" name="Picture 9"/>
            <p:cNvPicPr>
              <a:picLocks noChangeAspect="1"/>
            </p:cNvPicPr>
            <p:nvPr/>
          </p:nvPicPr>
          <p:blipFill>
            <a:blip r:embed="rId2">
              <a:lum contrast="12000"/>
            </a:blip>
            <a:stretch>
              <a:fillRect/>
            </a:stretch>
          </p:blipFill>
          <p:spPr>
            <a:xfrm>
              <a:off x="4887" y="4675"/>
              <a:ext cx="3612" cy="2745"/>
            </a:xfrm>
            <a:prstGeom prst="rect">
              <a:avLst/>
            </a:prstGeom>
          </p:spPr>
        </p:pic>
      </p:grpSp>
      <p:sp>
        <p:nvSpPr>
          <p:cNvPr id="18" name="Rectangles 17"/>
          <p:cNvSpPr/>
          <p:nvPr/>
        </p:nvSpPr>
        <p:spPr>
          <a:xfrm>
            <a:off x="1055370" y="4725670"/>
            <a:ext cx="3161665" cy="1493520"/>
          </a:xfrm>
          <a:prstGeom prst="rect">
            <a:avLst/>
          </a:prstGeom>
          <a:no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onime"/>
          <p:cNvPicPr>
            <a:picLocks noChangeAspect="1"/>
          </p:cNvPicPr>
          <p:nvPr/>
        </p:nvPicPr>
        <p:blipFill>
          <a:blip r:embed="rId1">
            <a:clrChange>
              <a:clrFrom>
                <a:srgbClr val="FEFEFE">
                  <a:alpha val="100000"/>
                </a:srgbClr>
              </a:clrFrom>
              <a:clrTo>
                <a:srgbClr val="FEFEFE">
                  <a:alpha val="100000"/>
                  <a:alpha val="0"/>
                </a:srgbClr>
              </a:clrTo>
            </a:clrChange>
          </a:blip>
          <a:srcRect l="8665" t="4339" r="3714" b="1834"/>
          <a:stretch>
            <a:fillRect/>
          </a:stretch>
        </p:blipFill>
        <p:spPr>
          <a:xfrm>
            <a:off x="8687435" y="1772285"/>
            <a:ext cx="1990090" cy="2011680"/>
          </a:xfrm>
          <a:prstGeom prst="rect">
            <a:avLst/>
          </a:prstGeom>
          <a:ln w="0" cmpd="sng">
            <a:noFill/>
            <a:prstDash val="solid"/>
          </a:ln>
        </p:spPr>
      </p:pic>
      <p:grpSp>
        <p:nvGrpSpPr>
          <p:cNvPr id="6" name="Group 5"/>
          <p:cNvGrpSpPr/>
          <p:nvPr/>
        </p:nvGrpSpPr>
        <p:grpSpPr>
          <a:xfrm>
            <a:off x="46990" y="112395"/>
            <a:ext cx="1728470" cy="575310"/>
            <a:chOff x="74" y="177"/>
            <a:chExt cx="2722" cy="906"/>
          </a:xfrm>
        </p:grpSpPr>
        <p:sp>
          <p:nvSpPr>
            <p:cNvPr id="4" name="Round Single Corner Rectangle 3"/>
            <p:cNvSpPr/>
            <p:nvPr/>
          </p:nvSpPr>
          <p:spPr>
            <a:xfrm flipV="1">
              <a:off x="74" y="177"/>
              <a:ext cx="2722" cy="907"/>
            </a:xfrm>
            <a:prstGeom prst="round1Rect">
              <a:avLst/>
            </a:prstGeom>
            <a:gradFill rotWithShape="0">
              <a:gsLst>
                <a:gs pos="0">
                  <a:schemeClr val="accent1"/>
                </a:gs>
                <a:gs pos="100000">
                  <a:schemeClr val="accent2">
                    <a:alpha val="54000"/>
                  </a:schemeClr>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3" name="Text Box 2"/>
            <p:cNvSpPr txBox="1"/>
            <p:nvPr/>
          </p:nvSpPr>
          <p:spPr>
            <a:xfrm>
              <a:off x="74" y="275"/>
              <a:ext cx="2713" cy="725"/>
            </a:xfrm>
            <a:prstGeom prst="rect">
              <a:avLst/>
            </a:prstGeom>
            <a:noFill/>
          </p:spPr>
          <p:txBody>
            <a:bodyPr wrap="square" rtlCol="0" anchor="t">
              <a:spAutoFit/>
            </a:bodyPr>
            <a:p>
              <a:r>
                <a:rPr lang="tr-TR" sz="2400" b="1" spc="-1">
                  <a:solidFill>
                    <a:schemeClr val="bg1">
                      <a:lumMod val="95000"/>
                    </a:schemeClr>
                  </a:solidFill>
                  <a:uFill>
                    <a:solidFill>
                      <a:srgbClr val="FFFFFF"/>
                    </a:solidFill>
                  </a:uFill>
                  <a:latin typeface="Calibri" panose="020F0502020204030204"/>
                  <a:ea typeface="DejaVu Sans"/>
                  <a:sym typeface="+mn-ea"/>
                </a:rPr>
                <a:t>ÇÖZÜMLER </a:t>
              </a:r>
              <a:endParaRPr lang="tr-TR" sz="2400" b="1" spc="-1">
                <a:solidFill>
                  <a:schemeClr val="bg1">
                    <a:lumMod val="95000"/>
                  </a:schemeClr>
                </a:solidFill>
                <a:uFill>
                  <a:solidFill>
                    <a:srgbClr val="FFFFFF"/>
                  </a:solidFill>
                </a:uFill>
                <a:latin typeface="Calibri" panose="020F0502020204030204"/>
                <a:ea typeface="DejaVu Sans"/>
                <a:sym typeface="+mn-ea"/>
              </a:endParaRPr>
            </a:p>
          </p:txBody>
        </p:sp>
      </p:grpSp>
      <p:sp>
        <p:nvSpPr>
          <p:cNvPr id="2" name="Text Box 1"/>
          <p:cNvSpPr txBox="1"/>
          <p:nvPr/>
        </p:nvSpPr>
        <p:spPr>
          <a:xfrm>
            <a:off x="47625" y="836930"/>
            <a:ext cx="10547985" cy="1097915"/>
          </a:xfrm>
          <a:prstGeom prst="rect">
            <a:avLst/>
          </a:prstGeom>
          <a:noFill/>
        </p:spPr>
        <p:txBody>
          <a:bodyPr wrap="square" rtlCol="0">
            <a:noAutofit/>
          </a:bodyPr>
          <a:p>
            <a:pPr marL="342900" indent="0" algn="just" fontAlgn="auto">
              <a:lnSpc>
                <a:spcPct val="100000"/>
              </a:lnSpc>
              <a:spcBef>
                <a:spcPts val="300"/>
              </a:spcBef>
              <a:spcAft>
                <a:spcPts val="300"/>
              </a:spcAft>
            </a:pPr>
            <a:r>
              <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rPr>
              <a:t>Letta’nın ManageBOX IoT gateway ürünleri ile entegre çalışabilen bir çok sensör ve kontrol çözümleri bulunmaktadır. Bu çözümlere ek olarak, özel sensör çözümleri de tasarlayabilmekte, herhangi bir sensör bilgisini IoT bulut sunucularına güvenli bir şekilde iletebilmektedir.  </a:t>
            </a:r>
            <a:endPar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endParaRPr>
          </a:p>
        </p:txBody>
      </p:sp>
      <p:sp>
        <p:nvSpPr>
          <p:cNvPr id="5" name="CustomShape 1"/>
          <p:cNvSpPr/>
          <p:nvPr/>
        </p:nvSpPr>
        <p:spPr>
          <a:xfrm>
            <a:off x="46990" y="81280"/>
            <a:ext cx="12173585" cy="8559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normAutofit lnSpcReduction="10000"/>
          </a:bodyPr>
          <a:p>
            <a:pPr marL="342900" indent="-342265" algn="ctr">
              <a:lnSpc>
                <a:spcPct val="100000"/>
              </a:lnSpc>
              <a:spcBef>
                <a:spcPts val="360"/>
              </a:spcBef>
            </a:pPr>
            <a:r>
              <a:rPr lang="tr-TR" sz="2400" spc="-1">
                <a:solidFill>
                  <a:schemeClr val="tx1"/>
                </a:solidFill>
                <a:uFill>
                  <a:solidFill>
                    <a:srgbClr val="FFFFFF"/>
                  </a:solidFill>
                </a:uFill>
                <a:latin typeface="Calibri" panose="020F0502020204030204"/>
                <a:ea typeface="DejaVu Sans"/>
                <a:sym typeface="+mn-ea"/>
              </a:rPr>
              <a:t>Endüstriyel IoT  Çözümleri</a:t>
            </a:r>
            <a:endParaRPr lang="tr-TR" sz="2400" strike="noStrike" spc="-1">
              <a:solidFill>
                <a:schemeClr val="tx1"/>
              </a:solidFill>
              <a:uFill>
                <a:solidFill>
                  <a:srgbClr val="FFFFFF"/>
                </a:solidFill>
              </a:uFill>
              <a:latin typeface="Calibri" panose="020F0502020204030204"/>
              <a:ea typeface="DejaVu Sans"/>
              <a:cs typeface="Calibri" panose="020F0502020204030204" charset="0"/>
              <a:sym typeface="+mn-ea"/>
            </a:endParaRPr>
          </a:p>
        </p:txBody>
      </p:sp>
      <p:sp>
        <p:nvSpPr>
          <p:cNvPr id="16" name="Text Box 15"/>
          <p:cNvSpPr txBox="1"/>
          <p:nvPr/>
        </p:nvSpPr>
        <p:spPr>
          <a:xfrm>
            <a:off x="47625" y="1772920"/>
            <a:ext cx="5039995" cy="2578735"/>
          </a:xfrm>
          <a:prstGeom prst="rect">
            <a:avLst/>
          </a:prstGeom>
          <a:noFill/>
        </p:spPr>
        <p:txBody>
          <a:bodyPr wrap="square" rtlCol="0">
            <a:noAutofit/>
          </a:bodyPr>
          <a:p>
            <a:pPr marL="342900" indent="0" algn="just" fontAlgn="auto">
              <a:lnSpc>
                <a:spcPct val="100000"/>
              </a:lnSpc>
              <a:spcBef>
                <a:spcPts val="300"/>
              </a:spcBef>
              <a:spcAft>
                <a:spcPts val="300"/>
              </a:spcAft>
            </a:pPr>
            <a:r>
              <a:rPr lang="tr-TR" altLang="en-US" sz="1600" b="1" spc="-1">
                <a:solidFill>
                  <a:schemeClr val="tx1"/>
                </a:solidFill>
                <a:uFill>
                  <a:solidFill>
                    <a:srgbClr val="FFFFFF"/>
                  </a:solidFill>
                </a:uFill>
                <a:latin typeface="Calibri" panose="020F0502020204030204" charset="0"/>
                <a:ea typeface="DejaVu Sans"/>
                <a:cs typeface="Calibri" panose="020F0502020204030204" charset="0"/>
                <a:sym typeface="+mn-ea"/>
              </a:rPr>
              <a:t>ÇÖZÜMLER</a:t>
            </a:r>
            <a:endParaRPr lang="tr-TR" altLang="en-US" sz="1600" b="1" spc="-1">
              <a:solidFill>
                <a:schemeClr val="tx1"/>
              </a:solidFill>
              <a:uFill>
                <a:solidFill>
                  <a:srgbClr val="FFFFFF"/>
                </a:solidFill>
              </a:uFill>
              <a:latin typeface="Calibri" panose="020F0502020204030204" charset="0"/>
              <a:ea typeface="DejaVu Sans"/>
              <a:cs typeface="Calibri" panose="020F0502020204030204" charset="0"/>
              <a:sym typeface="+mn-ea"/>
            </a:endParaRPr>
          </a:p>
          <a:p>
            <a:pPr marL="628650" indent="-285750" algn="just" fontAlgn="auto">
              <a:lnSpc>
                <a:spcPct val="100000"/>
              </a:lnSpc>
              <a:spcBef>
                <a:spcPts val="300"/>
              </a:spcBef>
              <a:spcAft>
                <a:spcPts val="300"/>
              </a:spcAft>
              <a:buFont typeface="Arial" panose="020B0604020202020204" pitchFamily="34" charset="0"/>
              <a:buChar char="•"/>
            </a:pPr>
            <a:r>
              <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rPr>
              <a:t>İnsan ve aset takibi, akıllı personel kartları</a:t>
            </a:r>
            <a:endPar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endParaRPr>
          </a:p>
          <a:p>
            <a:pPr marL="628650" indent="-285750" algn="just" fontAlgn="auto">
              <a:lnSpc>
                <a:spcPct val="100000"/>
              </a:lnSpc>
              <a:spcBef>
                <a:spcPts val="300"/>
              </a:spcBef>
              <a:spcAft>
                <a:spcPts val="300"/>
              </a:spcAft>
              <a:buFont typeface="Arial" panose="020B0604020202020204" pitchFamily="34" charset="0"/>
              <a:buChar char="•"/>
            </a:pPr>
            <a:r>
              <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rPr>
              <a:t>Sıcaklık, nem, hava kalitesi sensör çözümleri</a:t>
            </a:r>
            <a:endPar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endParaRPr>
          </a:p>
          <a:p>
            <a:pPr marL="628650" indent="-285750" algn="just" fontAlgn="auto">
              <a:lnSpc>
                <a:spcPct val="100000"/>
              </a:lnSpc>
              <a:spcBef>
                <a:spcPts val="300"/>
              </a:spcBef>
              <a:spcAft>
                <a:spcPts val="300"/>
              </a:spcAft>
              <a:buFont typeface="Arial" panose="020B0604020202020204" pitchFamily="34" charset="0"/>
              <a:buChar char="•"/>
            </a:pPr>
            <a:r>
              <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rPr>
              <a:t>Enerji yönetim çözümleri</a:t>
            </a:r>
            <a:endPar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endParaRPr>
          </a:p>
          <a:p>
            <a:pPr marL="628650" indent="-285750" algn="just" fontAlgn="auto">
              <a:lnSpc>
                <a:spcPct val="100000"/>
              </a:lnSpc>
              <a:spcBef>
                <a:spcPts val="300"/>
              </a:spcBef>
              <a:spcAft>
                <a:spcPts val="300"/>
              </a:spcAft>
              <a:buFont typeface="Arial" panose="020B0604020202020204" pitchFamily="34" charset="0"/>
              <a:buChar char="•"/>
            </a:pPr>
            <a:r>
              <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rPr>
              <a:t>Bluetooth, WiFi, 4G,LoRa Ethernet ağ geçitleri</a:t>
            </a:r>
            <a:endPar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endParaRPr>
          </a:p>
          <a:p>
            <a:pPr marL="628650" indent="-285750" algn="just" fontAlgn="auto">
              <a:lnSpc>
                <a:spcPct val="100000"/>
              </a:lnSpc>
              <a:spcBef>
                <a:spcPts val="300"/>
              </a:spcBef>
              <a:spcAft>
                <a:spcPts val="300"/>
              </a:spcAft>
              <a:buFont typeface="Arial" panose="020B0604020202020204" pitchFamily="34" charset="0"/>
              <a:buChar char="•"/>
            </a:pPr>
            <a:r>
              <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rPr>
              <a:t>Endüstriyel IoT çözümleri ve  sensörler</a:t>
            </a:r>
            <a:endPar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endParaRPr>
          </a:p>
          <a:p>
            <a:pPr marL="628650" indent="-285750" algn="just" fontAlgn="auto">
              <a:lnSpc>
                <a:spcPct val="100000"/>
              </a:lnSpc>
              <a:spcBef>
                <a:spcPts val="300"/>
              </a:spcBef>
              <a:spcAft>
                <a:spcPts val="300"/>
              </a:spcAft>
              <a:buFont typeface="Arial" panose="020B0604020202020204" pitchFamily="34" charset="0"/>
              <a:buChar char="•"/>
            </a:pPr>
            <a:r>
              <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rPr>
              <a:t>Projeye özel endüstriyel kontrol kartları</a:t>
            </a:r>
            <a:endPar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endParaRPr>
          </a:p>
          <a:p>
            <a:pPr marL="628650" indent="-285750" algn="just" fontAlgn="auto">
              <a:lnSpc>
                <a:spcPct val="100000"/>
              </a:lnSpc>
              <a:spcBef>
                <a:spcPts val="300"/>
              </a:spcBef>
              <a:spcAft>
                <a:spcPts val="300"/>
              </a:spcAft>
              <a:buFont typeface="Arial" panose="020B0604020202020204" pitchFamily="34" charset="0"/>
              <a:buChar char="•"/>
            </a:pPr>
            <a:endParaRPr lang="tr-TR" altLang="en-US" sz="1600" spc="-1">
              <a:solidFill>
                <a:schemeClr val="tx1"/>
              </a:solidFill>
              <a:uFill>
                <a:solidFill>
                  <a:srgbClr val="FFFFFF"/>
                </a:solidFill>
              </a:uFill>
              <a:latin typeface="Calibri" panose="020F0502020204030204" charset="0"/>
              <a:ea typeface="DejaVu Sans"/>
              <a:cs typeface="Calibri" panose="020F0502020204030204" charset="0"/>
              <a:sym typeface="+mn-ea"/>
            </a:endParaRPr>
          </a:p>
        </p:txBody>
      </p:sp>
      <p:pic>
        <p:nvPicPr>
          <p:cNvPr id="8" name="Picture 7"/>
          <p:cNvPicPr>
            <a:picLocks noChangeAspect="1"/>
          </p:cNvPicPr>
          <p:nvPr/>
        </p:nvPicPr>
        <p:blipFill>
          <a:blip r:embed="rId2">
            <a:lum bright="12000"/>
          </a:blip>
          <a:srcRect t="2163" r="2531" b="3315"/>
          <a:stretch>
            <a:fillRect/>
          </a:stretch>
        </p:blipFill>
        <p:spPr>
          <a:xfrm>
            <a:off x="7514590" y="4124325"/>
            <a:ext cx="2679065" cy="2607945"/>
          </a:xfrm>
          <a:prstGeom prst="rect">
            <a:avLst/>
          </a:prstGeom>
        </p:spPr>
      </p:pic>
      <p:pic>
        <p:nvPicPr>
          <p:cNvPr id="15" name="Picture 14"/>
          <p:cNvPicPr>
            <a:picLocks noChangeAspect="1"/>
          </p:cNvPicPr>
          <p:nvPr/>
        </p:nvPicPr>
        <p:blipFill>
          <a:blip r:embed="rId3">
            <a:clrChange>
              <a:clrFrom>
                <a:srgbClr val="FFFFFF">
                  <a:alpha val="100000"/>
                </a:srgbClr>
              </a:clrFrom>
              <a:clrTo>
                <a:srgbClr val="FFFFFF">
                  <a:alpha val="100000"/>
                  <a:alpha val="0"/>
                </a:srgbClr>
              </a:clrTo>
            </a:clrChange>
            <a:lum bright="-36000" contrast="12000"/>
          </a:blip>
          <a:stretch>
            <a:fillRect/>
          </a:stretch>
        </p:blipFill>
        <p:spPr>
          <a:xfrm>
            <a:off x="7675245" y="4116705"/>
            <a:ext cx="725805" cy="563880"/>
          </a:xfrm>
          <a:prstGeom prst="rect">
            <a:avLst/>
          </a:prstGeom>
        </p:spPr>
      </p:pic>
      <p:pic>
        <p:nvPicPr>
          <p:cNvPr id="20" name="Picture 19"/>
          <p:cNvPicPr>
            <a:picLocks noChangeAspect="1"/>
          </p:cNvPicPr>
          <p:nvPr/>
        </p:nvPicPr>
        <p:blipFill>
          <a:blip r:embed="rId4">
            <a:clrChange>
              <a:clrFrom>
                <a:srgbClr val="FFFFFF">
                  <a:alpha val="100000"/>
                </a:srgbClr>
              </a:clrFrom>
              <a:clrTo>
                <a:srgbClr val="FFFFFF">
                  <a:alpha val="100000"/>
                  <a:alpha val="0"/>
                </a:srgbClr>
              </a:clrTo>
            </a:clrChange>
            <a:lum bright="-24000"/>
          </a:blip>
          <a:stretch>
            <a:fillRect/>
          </a:stretch>
        </p:blipFill>
        <p:spPr>
          <a:xfrm>
            <a:off x="9217660" y="5873750"/>
            <a:ext cx="975995" cy="887095"/>
          </a:xfrm>
          <a:prstGeom prst="rect">
            <a:avLst/>
          </a:prstGeom>
        </p:spPr>
      </p:pic>
      <p:pic>
        <p:nvPicPr>
          <p:cNvPr id="14" name="Content Placeholder 2" descr="LTracker"/>
          <p:cNvPicPr>
            <a:picLocks noChangeAspect="1"/>
          </p:cNvPicPr>
          <p:nvPr/>
        </p:nvPicPr>
        <p:blipFill>
          <a:blip r:embed="rId5">
            <a:alphaModFix amt="80000"/>
            <a:clrChange>
              <a:clrFrom>
                <a:srgbClr val="FFFFFF">
                  <a:alpha val="100000"/>
                </a:srgbClr>
              </a:clrFrom>
              <a:clrTo>
                <a:srgbClr val="FFFFFF">
                  <a:alpha val="100000"/>
                  <a:alpha val="0"/>
                </a:srgbClr>
              </a:clrTo>
            </a:clrChange>
          </a:blip>
          <a:stretch>
            <a:fillRect/>
          </a:stretch>
        </p:blipFill>
        <p:spPr>
          <a:xfrm rot="720000">
            <a:off x="7061200" y="1757680"/>
            <a:ext cx="2135505" cy="1889760"/>
          </a:xfrm>
          <a:prstGeom prst="rect">
            <a:avLst/>
          </a:prstGeom>
        </p:spPr>
      </p:pic>
      <p:pic>
        <p:nvPicPr>
          <p:cNvPr id="7" name="Content Placeholder 10"/>
          <p:cNvPicPr>
            <a:picLocks noChangeAspect="1"/>
          </p:cNvPicPr>
          <p:nvPr/>
        </p:nvPicPr>
        <p:blipFill>
          <a:blip r:embed="rId6">
            <a:clrChange>
              <a:clrFrom>
                <a:srgbClr val="F0F0F0">
                  <a:alpha val="100000"/>
                </a:srgbClr>
              </a:clrFrom>
              <a:clrTo>
                <a:srgbClr val="F0F0F0">
                  <a:alpha val="100000"/>
                  <a:alpha val="0"/>
                </a:srgbClr>
              </a:clrTo>
            </a:clrChange>
            <a:lum contrast="18000"/>
          </a:blip>
          <a:srcRect l="14384" r="17342" b="4453"/>
          <a:stretch>
            <a:fillRect/>
          </a:stretch>
        </p:blipFill>
        <p:spPr>
          <a:xfrm>
            <a:off x="7031990" y="2754630"/>
            <a:ext cx="2446655" cy="1393190"/>
          </a:xfrm>
          <a:prstGeom prst="rect">
            <a:avLst/>
          </a:prstGeom>
          <a:ln w="9525">
            <a:noFill/>
          </a:ln>
        </p:spPr>
      </p:pic>
      <p:pic>
        <p:nvPicPr>
          <p:cNvPr id="11" name="Picture 10"/>
          <p:cNvPicPr>
            <a:picLocks noChangeAspect="1"/>
          </p:cNvPicPr>
          <p:nvPr/>
        </p:nvPicPr>
        <p:blipFill>
          <a:blip r:embed="rId7"/>
          <a:stretch>
            <a:fillRect/>
          </a:stretch>
        </p:blipFill>
        <p:spPr>
          <a:xfrm>
            <a:off x="572770" y="4116705"/>
            <a:ext cx="2632710" cy="2639695"/>
          </a:xfrm>
          <a:prstGeom prst="rect">
            <a:avLst/>
          </a:prstGeom>
        </p:spPr>
      </p:pic>
      <p:grpSp>
        <p:nvGrpSpPr>
          <p:cNvPr id="19" name="Group 18"/>
          <p:cNvGrpSpPr/>
          <p:nvPr/>
        </p:nvGrpSpPr>
        <p:grpSpPr>
          <a:xfrm>
            <a:off x="3353435" y="4102100"/>
            <a:ext cx="4138295" cy="2630170"/>
            <a:chOff x="4829" y="6460"/>
            <a:chExt cx="6517" cy="4180"/>
          </a:xfrm>
        </p:grpSpPr>
        <p:graphicFrame>
          <p:nvGraphicFramePr>
            <p:cNvPr id="17" name="Object 16"/>
            <p:cNvGraphicFramePr/>
            <p:nvPr/>
          </p:nvGraphicFramePr>
          <p:xfrm>
            <a:off x="4829" y="6460"/>
            <a:ext cx="6364" cy="4180"/>
          </p:xfrm>
          <a:graphic>
            <a:graphicData uri="http://schemas.openxmlformats.org/presentationml/2006/ole">
              <mc:AlternateContent xmlns:mc="http://schemas.openxmlformats.org/markup-compatibility/2006">
                <mc:Choice xmlns:v="urn:schemas-microsoft-com:vml" Requires="v">
                  <p:oleObj spid="_x0000_s18" name="" r:id="rId8" imgW="6088380" imgH="2575560" progId="Paint.Picture">
                    <p:embed/>
                  </p:oleObj>
                </mc:Choice>
                <mc:Fallback>
                  <p:oleObj name="" r:id="rId8" imgW="6088380" imgH="2575560" progId="Paint.Picture">
                    <p:embed/>
                    <p:pic>
                      <p:nvPicPr>
                        <p:cNvPr id="0" name="Picture 17"/>
                        <p:cNvPicPr/>
                        <p:nvPr/>
                      </p:nvPicPr>
                      <p:blipFill>
                        <a:blip r:embed="rId9">
                          <a:lum bright="12000"/>
                        </a:blip>
                        <a:stretch>
                          <a:fillRect/>
                        </a:stretch>
                      </p:blipFill>
                      <p:spPr>
                        <a:xfrm>
                          <a:off x="4829" y="6460"/>
                          <a:ext cx="6364" cy="4180"/>
                        </a:xfrm>
                        <a:prstGeom prst="rect">
                          <a:avLst/>
                        </a:prstGeom>
                      </p:spPr>
                    </p:pic>
                  </p:oleObj>
                </mc:Fallback>
              </mc:AlternateContent>
            </a:graphicData>
          </a:graphic>
        </p:graphicFrame>
        <p:pic>
          <p:nvPicPr>
            <p:cNvPr id="10" name="Picture 9"/>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10282" y="6533"/>
              <a:ext cx="1065" cy="1065"/>
            </a:xfrm>
            <a:prstGeom prst="rect">
              <a:avLst/>
            </a:prstGeom>
          </p:spPr>
        </p:pic>
        <p:pic>
          <p:nvPicPr>
            <p:cNvPr id="13" name="Picture 12"/>
            <p:cNvPicPr/>
            <p:nvPr/>
          </p:nvPicPr>
          <p:blipFill>
            <a:blip r:embed="rId11"/>
            <a:stretch>
              <a:fillRect/>
            </a:stretch>
          </p:blipFill>
          <p:spPr>
            <a:xfrm>
              <a:off x="5291" y="6761"/>
              <a:ext cx="1031" cy="1420"/>
            </a:xfrm>
            <a:prstGeom prst="rect">
              <a:avLst/>
            </a:prstGeom>
          </p:spPr>
        </p:pic>
      </p:grpSp>
      <p:pic>
        <p:nvPicPr>
          <p:cNvPr id="9" name="Picture 8"/>
          <p:cNvPicPr>
            <a:picLocks noChangeAspect="1"/>
          </p:cNvPicPr>
          <p:nvPr/>
        </p:nvPicPr>
        <p:blipFill>
          <a:blip r:embed="rId12">
            <a:clrChange>
              <a:clrFrom>
                <a:srgbClr val="F9F9F9">
                  <a:alpha val="100000"/>
                </a:srgbClr>
              </a:clrFrom>
              <a:clrTo>
                <a:srgbClr val="F9F9F9">
                  <a:alpha val="100000"/>
                  <a:alpha val="0"/>
                </a:srgbClr>
              </a:clrTo>
            </a:clrChange>
          </a:blip>
          <a:srcRect t="1931"/>
          <a:stretch>
            <a:fillRect/>
          </a:stretch>
        </p:blipFill>
        <p:spPr>
          <a:xfrm>
            <a:off x="4551045" y="1465580"/>
            <a:ext cx="2265045" cy="238315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custDataLst>
              <p:tags r:id="rId1"/>
            </p:custDataLst>
          </p:nvPr>
        </p:nvSpPr>
        <p:spPr>
          <a:xfrm>
            <a:off x="-24765" y="1203325"/>
            <a:ext cx="11991340" cy="1104265"/>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marL="342900" indent="-342265" algn="ctr">
              <a:lnSpc>
                <a:spcPct val="100000"/>
              </a:lnSpc>
              <a:spcBef>
                <a:spcPts val="360"/>
              </a:spcBef>
            </a:pPr>
            <a:r>
              <a:rPr lang="en-US" altLang="en-US" sz="2400" strike="noStrike" spc="-1">
                <a:solidFill>
                  <a:schemeClr val="tx1"/>
                </a:solidFill>
                <a:uFill>
                  <a:solidFill>
                    <a:srgbClr val="FFFFFF"/>
                  </a:solidFill>
                </a:uFill>
                <a:latin typeface="Calibri" panose="020F0502020204030204"/>
                <a:ea typeface="DejaVu Sans"/>
                <a:sym typeface="+mn-ea"/>
              </a:rPr>
              <a:t>Otomatlar ve </a:t>
            </a:r>
            <a:r>
              <a:rPr lang="tr-TR" altLang="en-US" sz="2400" strike="noStrike" spc="-1">
                <a:solidFill>
                  <a:schemeClr val="tx1"/>
                </a:solidFill>
                <a:uFill>
                  <a:solidFill>
                    <a:srgbClr val="FFFFFF"/>
                  </a:solidFill>
                </a:uFill>
                <a:latin typeface="Calibri" panose="020F0502020204030204"/>
                <a:ea typeface="DejaVu Sans"/>
                <a:sym typeface="+mn-ea"/>
              </a:rPr>
              <a:t> </a:t>
            </a:r>
            <a:r>
              <a:rPr lang="en-US" altLang="en-US" sz="2400" strike="noStrike" spc="-1">
                <a:solidFill>
                  <a:schemeClr val="tx1"/>
                </a:solidFill>
                <a:uFill>
                  <a:solidFill>
                    <a:srgbClr val="FFFFFF"/>
                  </a:solidFill>
                </a:uFill>
                <a:latin typeface="Calibri" panose="020F0502020204030204"/>
                <a:ea typeface="DejaVu Sans"/>
                <a:sym typeface="+mn-ea"/>
              </a:rPr>
              <a:t>self servis sat</a:t>
            </a:r>
            <a:r>
              <a:rPr lang="en-US" altLang="en-US" sz="2400" strike="noStrike" spc="-1">
                <a:solidFill>
                  <a:schemeClr val="tx1"/>
                </a:solidFill>
                <a:uFill>
                  <a:solidFill>
                    <a:srgbClr val="FFFFFF"/>
                  </a:solidFill>
                </a:uFill>
                <a:latin typeface="Calibri" panose="020F0502020204030204"/>
                <a:ea typeface="DejaVu Sans"/>
                <a:sym typeface="+mn-ea"/>
              </a:rPr>
              <a:t>ış noktalar</a:t>
            </a:r>
            <a:r>
              <a:rPr lang="en-US" altLang="en-US" sz="2400" strike="noStrike" spc="-1">
                <a:solidFill>
                  <a:schemeClr val="tx1"/>
                </a:solidFill>
                <a:uFill>
                  <a:solidFill>
                    <a:srgbClr val="FFFFFF"/>
                  </a:solidFill>
                </a:uFill>
                <a:latin typeface="Calibri" panose="020F0502020204030204"/>
                <a:ea typeface="DejaVu Sans"/>
                <a:sym typeface="+mn-ea"/>
              </a:rPr>
              <a:t>ı</a:t>
            </a:r>
            <a:endParaRPr lang="en-US" altLang="en-US" sz="2400" strike="noStrike" spc="-1">
              <a:solidFill>
                <a:schemeClr val="tx1"/>
              </a:solidFill>
              <a:uFill>
                <a:solidFill>
                  <a:srgbClr val="FFFFFF"/>
                </a:solidFill>
              </a:uFill>
              <a:latin typeface="Calibri" panose="020F0502020204030204"/>
              <a:ea typeface="DejaVu Sans"/>
              <a:sym typeface="+mn-ea"/>
            </a:endParaRPr>
          </a:p>
          <a:p>
            <a:pPr marL="342900" indent="-342265" algn="ctr">
              <a:lnSpc>
                <a:spcPct val="100000"/>
              </a:lnSpc>
              <a:spcBef>
                <a:spcPts val="360"/>
              </a:spcBef>
            </a:pPr>
            <a:r>
              <a:rPr lang="en-US" altLang="en-US" sz="2400" strike="noStrike" spc="-1">
                <a:solidFill>
                  <a:schemeClr val="tx1"/>
                </a:solidFill>
                <a:uFill>
                  <a:solidFill>
                    <a:srgbClr val="FFFFFF"/>
                  </a:solidFill>
                </a:uFill>
                <a:latin typeface="Calibri" panose="020F0502020204030204"/>
                <a:ea typeface="DejaVu Sans"/>
                <a:sym typeface="+mn-ea"/>
              </a:rPr>
              <a:t>iç</a:t>
            </a:r>
            <a:r>
              <a:rPr lang="en-US" altLang="en-US" sz="2400" strike="noStrike" spc="-1">
                <a:solidFill>
                  <a:schemeClr val="tx1"/>
                </a:solidFill>
                <a:uFill>
                  <a:solidFill>
                    <a:srgbClr val="FFFFFF"/>
                  </a:solidFill>
                </a:uFill>
                <a:latin typeface="Calibri" panose="020F0502020204030204"/>
                <a:ea typeface="DejaVu Sans"/>
                <a:sym typeface="+mn-ea"/>
              </a:rPr>
              <a:t>in ödeme ve yönetim ç</a:t>
            </a:r>
            <a:r>
              <a:rPr lang="en-US" altLang="en-US" sz="2400" strike="noStrike" spc="-1">
                <a:solidFill>
                  <a:schemeClr val="tx1"/>
                </a:solidFill>
                <a:uFill>
                  <a:solidFill>
                    <a:srgbClr val="FFFFFF"/>
                  </a:solidFill>
                </a:uFill>
                <a:latin typeface="Calibri" panose="020F0502020204030204"/>
                <a:ea typeface="DejaVu Sans"/>
                <a:sym typeface="+mn-ea"/>
              </a:rPr>
              <a:t>özümleri</a:t>
            </a:r>
            <a:endParaRPr lang="en-US" altLang="en-US" sz="2400" strike="noStrike" spc="-1">
              <a:solidFill>
                <a:schemeClr val="tx1"/>
              </a:solidFill>
              <a:uFill>
                <a:solidFill>
                  <a:srgbClr val="FFFFFF"/>
                </a:solidFill>
              </a:uFill>
              <a:latin typeface="Calibri" panose="020F0502020204030204"/>
              <a:ea typeface="DejaVu Sans"/>
              <a:sym typeface="+mn-ea"/>
            </a:endParaRPr>
          </a:p>
          <a:p>
            <a:pPr marL="342900" indent="-342265" algn="ctr">
              <a:lnSpc>
                <a:spcPct val="100000"/>
              </a:lnSpc>
              <a:spcBef>
                <a:spcPts val="360"/>
              </a:spcBef>
            </a:pPr>
            <a:endParaRPr lang="en-US" altLang="en-US" sz="2400" strike="noStrike" spc="-1">
              <a:solidFill>
                <a:schemeClr val="tx1"/>
              </a:solidFill>
              <a:uFill>
                <a:solidFill>
                  <a:srgbClr val="FFFFFF"/>
                </a:solidFill>
              </a:uFill>
              <a:latin typeface="Calibri" panose="020F0502020204030204"/>
              <a:ea typeface="DejaVu Sans"/>
              <a:sym typeface="+mn-ea"/>
            </a:endParaRPr>
          </a:p>
        </p:txBody>
      </p:sp>
      <p:pic>
        <p:nvPicPr>
          <p:cNvPr id="29" name="Picture 28" descr="vendAI_logo_png_seffaf_yazili"/>
          <p:cNvPicPr>
            <a:picLocks noChangeAspect="1"/>
          </p:cNvPicPr>
          <p:nvPr/>
        </p:nvPicPr>
        <p:blipFill>
          <a:blip r:embed="rId2"/>
          <a:stretch>
            <a:fillRect/>
          </a:stretch>
        </p:blipFill>
        <p:spPr>
          <a:xfrm>
            <a:off x="4151630" y="116205"/>
            <a:ext cx="3015615" cy="866140"/>
          </a:xfrm>
          <a:prstGeom prst="rect">
            <a:avLst/>
          </a:prstGeom>
        </p:spPr>
      </p:pic>
      <p:grpSp>
        <p:nvGrpSpPr>
          <p:cNvPr id="31" name="Group 30"/>
          <p:cNvGrpSpPr/>
          <p:nvPr/>
        </p:nvGrpSpPr>
        <p:grpSpPr>
          <a:xfrm>
            <a:off x="46990" y="40640"/>
            <a:ext cx="1728470" cy="575310"/>
            <a:chOff x="74" y="177"/>
            <a:chExt cx="2722" cy="906"/>
          </a:xfrm>
        </p:grpSpPr>
        <p:sp>
          <p:nvSpPr>
            <p:cNvPr id="32" name="Round Single Corner Rectangle 31"/>
            <p:cNvSpPr/>
            <p:nvPr/>
          </p:nvSpPr>
          <p:spPr>
            <a:xfrm flipV="1">
              <a:off x="74" y="177"/>
              <a:ext cx="2722" cy="907"/>
            </a:xfrm>
            <a:prstGeom prst="round1Rect">
              <a:avLst/>
            </a:prstGeom>
            <a:gradFill rotWithShape="0">
              <a:gsLst>
                <a:gs pos="0">
                  <a:schemeClr val="accent1"/>
                </a:gs>
                <a:gs pos="100000">
                  <a:schemeClr val="accent2">
                    <a:alpha val="54000"/>
                  </a:schemeClr>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33" name="Text Box 32"/>
            <p:cNvSpPr txBox="1"/>
            <p:nvPr/>
          </p:nvSpPr>
          <p:spPr>
            <a:xfrm>
              <a:off x="74" y="275"/>
              <a:ext cx="2713" cy="725"/>
            </a:xfrm>
            <a:prstGeom prst="rect">
              <a:avLst/>
            </a:prstGeom>
            <a:noFill/>
          </p:spPr>
          <p:txBody>
            <a:bodyPr wrap="square" rtlCol="0" anchor="t">
              <a:spAutoFit/>
            </a:bodyPr>
            <a:p>
              <a:r>
                <a:rPr lang="tr-TR" sz="2400" b="1" spc="-1">
                  <a:solidFill>
                    <a:schemeClr val="bg1">
                      <a:lumMod val="95000"/>
                    </a:schemeClr>
                  </a:solidFill>
                  <a:uFill>
                    <a:solidFill>
                      <a:srgbClr val="FFFFFF"/>
                    </a:solidFill>
                  </a:uFill>
                  <a:latin typeface="Calibri" panose="020F0502020204030204"/>
                  <a:ea typeface="DejaVu Sans"/>
                  <a:sym typeface="+mn-ea"/>
                </a:rPr>
                <a:t>ÇÖZÜMLER </a:t>
              </a:r>
              <a:endParaRPr lang="tr-TR" sz="2400" b="1" spc="-1">
                <a:solidFill>
                  <a:schemeClr val="bg1">
                    <a:lumMod val="95000"/>
                  </a:schemeClr>
                </a:solidFill>
                <a:uFill>
                  <a:solidFill>
                    <a:srgbClr val="FFFFFF"/>
                  </a:solidFill>
                </a:uFill>
                <a:latin typeface="Calibri" panose="020F0502020204030204"/>
                <a:ea typeface="DejaVu Sans"/>
                <a:sym typeface="+mn-ea"/>
              </a:endParaRPr>
            </a:p>
          </p:txBody>
        </p:sp>
      </p:grpSp>
      <p:pic>
        <p:nvPicPr>
          <p:cNvPr id="2" name="Picture 1"/>
          <p:cNvPicPr>
            <a:picLocks noChangeAspect="1"/>
          </p:cNvPicPr>
          <p:nvPr/>
        </p:nvPicPr>
        <p:blipFill>
          <a:blip r:embed="rId3"/>
          <a:stretch>
            <a:fillRect/>
          </a:stretch>
        </p:blipFill>
        <p:spPr>
          <a:xfrm>
            <a:off x="2855595" y="2061845"/>
            <a:ext cx="6543675" cy="4495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lum contrast="12000"/>
          </a:blip>
          <a:srcRect l="10707" t="6568" r="2133" b="657"/>
          <a:stretch>
            <a:fillRect/>
          </a:stretch>
        </p:blipFill>
        <p:spPr>
          <a:xfrm>
            <a:off x="-24765" y="764540"/>
            <a:ext cx="4099560" cy="6100445"/>
          </a:xfrm>
          <a:prstGeom prst="rect">
            <a:avLst/>
          </a:prstGeom>
        </p:spPr>
      </p:pic>
      <p:sp>
        <p:nvSpPr>
          <p:cNvPr id="8" name="CustomShape 1"/>
          <p:cNvSpPr/>
          <p:nvPr>
            <p:custDataLst>
              <p:tags r:id="rId2"/>
            </p:custDataLst>
          </p:nvPr>
        </p:nvSpPr>
        <p:spPr>
          <a:xfrm>
            <a:off x="2279650" y="260350"/>
            <a:ext cx="8186420" cy="65151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marL="342900" indent="-342265" algn="ctr">
              <a:lnSpc>
                <a:spcPct val="100000"/>
              </a:lnSpc>
              <a:spcBef>
                <a:spcPts val="360"/>
              </a:spcBef>
            </a:pPr>
            <a:r>
              <a:rPr lang="tr-TR" sz="2800" strike="noStrike" spc="-1">
                <a:solidFill>
                  <a:schemeClr val="tx1"/>
                </a:solidFill>
                <a:uFill>
                  <a:solidFill>
                    <a:srgbClr val="FFFFFF"/>
                  </a:solidFill>
                </a:uFill>
                <a:latin typeface="Calibri" panose="020F0502020204030204"/>
                <a:ea typeface="DejaVu Sans"/>
                <a:sym typeface="+mn-ea"/>
              </a:rPr>
              <a:t> </a:t>
            </a:r>
            <a:r>
              <a:rPr lang="en-US" altLang="en-US" sz="2800">
                <a:latin typeface="Calibri" panose="020F0502020204030204" charset="0"/>
                <a:cs typeface="Calibri" panose="020F0502020204030204" charset="0"/>
                <a:sym typeface="+mn-ea"/>
              </a:rPr>
              <a:t>BKM </a:t>
            </a:r>
            <a:r>
              <a:rPr lang="tr-TR" altLang="en-US" sz="2800">
                <a:latin typeface="Calibri" panose="020F0502020204030204" charset="0"/>
                <a:cs typeface="Calibri" panose="020F0502020204030204" charset="0"/>
                <a:sym typeface="+mn-ea"/>
              </a:rPr>
              <a:t>Onaylı Ödeme T</a:t>
            </a:r>
            <a:r>
              <a:rPr lang="en-US" altLang="en-US" sz="2800">
                <a:latin typeface="Calibri" panose="020F0502020204030204" charset="0"/>
                <a:cs typeface="Calibri" panose="020F0502020204030204" charset="0"/>
                <a:sym typeface="+mn-ea"/>
              </a:rPr>
              <a:t>erminal</a:t>
            </a:r>
            <a:r>
              <a:rPr lang="tr-TR" altLang="en-US" sz="2800">
                <a:latin typeface="Calibri" panose="020F0502020204030204" charset="0"/>
                <a:cs typeface="Calibri" panose="020F0502020204030204" charset="0"/>
                <a:sym typeface="+mn-ea"/>
              </a:rPr>
              <a:t>i Çözümlerimiz</a:t>
            </a:r>
            <a:r>
              <a:rPr lang="en-US" altLang="en-US" sz="2800">
                <a:latin typeface="Calibri" panose="020F0502020204030204" charset="0"/>
                <a:cs typeface="Calibri" panose="020F0502020204030204" charset="0"/>
                <a:sym typeface="+mn-ea"/>
              </a:rPr>
              <a:t> </a:t>
            </a:r>
            <a:endParaRPr lang="en-US" altLang="en-US" sz="2800">
              <a:latin typeface="Calibri" panose="020F0502020204030204" charset="0"/>
              <a:cs typeface="Calibri" panose="020F0502020204030204" charset="0"/>
            </a:endParaRPr>
          </a:p>
          <a:p>
            <a:pPr marL="342900" indent="-342265" algn="ctr">
              <a:lnSpc>
                <a:spcPct val="100000"/>
              </a:lnSpc>
              <a:spcBef>
                <a:spcPts val="360"/>
              </a:spcBef>
            </a:pPr>
            <a:endParaRPr lang="tr-TR" sz="2800" strike="noStrike" spc="-1">
              <a:solidFill>
                <a:schemeClr val="tx1"/>
              </a:solidFill>
              <a:uFill>
                <a:solidFill>
                  <a:srgbClr val="FFFFFF"/>
                </a:solidFill>
              </a:uFill>
              <a:latin typeface="Calibri" panose="020F0502020204030204"/>
              <a:ea typeface="DejaVu Sans"/>
              <a:sym typeface="+mn-ea"/>
            </a:endParaRPr>
          </a:p>
        </p:txBody>
      </p:sp>
      <p:sp>
        <p:nvSpPr>
          <p:cNvPr id="3" name="Text Box 2"/>
          <p:cNvSpPr txBox="1"/>
          <p:nvPr/>
        </p:nvSpPr>
        <p:spPr>
          <a:xfrm>
            <a:off x="4295775" y="3716655"/>
            <a:ext cx="6833870" cy="2016125"/>
          </a:xfrm>
          <a:prstGeom prst="rect">
            <a:avLst/>
          </a:prstGeom>
          <a:noFill/>
        </p:spPr>
        <p:txBody>
          <a:bodyPr wrap="square" rtlCol="0">
            <a:noAutofit/>
          </a:bodyPr>
          <a:p>
            <a:pPr marL="342900" indent="-342900">
              <a:buFont typeface="Wingdings" panose="05000000000000000000" charset="0"/>
              <a:buChar char="ü"/>
            </a:pPr>
            <a:r>
              <a:rPr lang="en-US" altLang="en-US" sz="2000">
                <a:latin typeface="Calibri" panose="020F0502020204030204" charset="0"/>
                <a:cs typeface="Calibri" panose="020F0502020204030204" charset="0"/>
              </a:rPr>
              <a:t>BKM TechPOS</a:t>
            </a:r>
            <a:r>
              <a:rPr lang="tr-TR" altLang="en-US" sz="2000">
                <a:latin typeface="Calibri" panose="020F0502020204030204" charset="0"/>
                <a:cs typeface="Calibri" panose="020F0502020204030204" charset="0"/>
              </a:rPr>
              <a:t> onaylı kartlı ödeme</a:t>
            </a:r>
            <a:endParaRPr lang="tr-TR" altLang="en-US" sz="2000">
              <a:latin typeface="Calibri" panose="020F0502020204030204" charset="0"/>
              <a:cs typeface="Calibri" panose="020F0502020204030204" charset="0"/>
            </a:endParaRPr>
          </a:p>
          <a:p>
            <a:pPr marL="342900" indent="-342900">
              <a:buFont typeface="Wingdings" panose="05000000000000000000" charset="0"/>
              <a:buChar char="ü"/>
            </a:pPr>
            <a:r>
              <a:rPr lang="tr-TR" altLang="en-US" sz="2000">
                <a:latin typeface="Calibri" panose="020F0502020204030204" charset="0"/>
                <a:cs typeface="Calibri" panose="020F0502020204030204" charset="0"/>
              </a:rPr>
              <a:t>T</a:t>
            </a:r>
            <a:r>
              <a:rPr lang="en-US" altLang="en-US" sz="2000">
                <a:latin typeface="Calibri" panose="020F0502020204030204" charset="0"/>
                <a:cs typeface="Calibri" panose="020F0502020204030204" charset="0"/>
              </a:rPr>
              <a:t>emassız</a:t>
            </a:r>
            <a:r>
              <a:rPr lang="tr-TR" altLang="en-US" sz="2000">
                <a:latin typeface="Calibri" panose="020F0502020204030204" charset="0"/>
                <a:cs typeface="Calibri" panose="020F0502020204030204" charset="0"/>
              </a:rPr>
              <a:t>,</a:t>
            </a:r>
            <a:r>
              <a:rPr lang="en-US" altLang="en-US" sz="2000">
                <a:latin typeface="Calibri" panose="020F0502020204030204" charset="0"/>
                <a:cs typeface="Calibri" panose="020F0502020204030204" charset="0"/>
              </a:rPr>
              <a:t> çipli </a:t>
            </a:r>
            <a:r>
              <a:rPr lang="tr-TR" altLang="en-US" sz="2000">
                <a:latin typeface="Calibri" panose="020F0502020204030204" charset="0"/>
                <a:cs typeface="Calibri" panose="020F0502020204030204" charset="0"/>
              </a:rPr>
              <a:t>ve manyetik kart desteği </a:t>
            </a:r>
            <a:endParaRPr lang="en-US" altLang="en-US" sz="2000">
              <a:latin typeface="Calibri" panose="020F0502020204030204" charset="0"/>
              <a:cs typeface="Calibri" panose="020F0502020204030204" charset="0"/>
            </a:endParaRPr>
          </a:p>
          <a:p>
            <a:pPr marL="342900" indent="-342900">
              <a:buFont typeface="Wingdings" panose="05000000000000000000" charset="0"/>
              <a:buChar char="ü"/>
            </a:pPr>
            <a:r>
              <a:rPr lang="en-US" altLang="en-US" sz="2000">
                <a:latin typeface="Calibri" panose="020F0502020204030204" charset="0"/>
                <a:cs typeface="Calibri" panose="020F0502020204030204" charset="0"/>
              </a:rPr>
              <a:t>Bulut tabanl</a:t>
            </a:r>
            <a:r>
              <a:rPr lang="en-US" altLang="en-US" sz="2000">
                <a:latin typeface="Calibri" panose="020F0502020204030204" charset="0"/>
                <a:cs typeface="Calibri" panose="020F0502020204030204" charset="0"/>
              </a:rPr>
              <a:t>ı</a:t>
            </a:r>
            <a:r>
              <a:rPr lang="en-US" altLang="en-US" sz="2000">
                <a:latin typeface="Calibri" panose="020F0502020204030204" charset="0"/>
                <a:cs typeface="Calibri" panose="020F0502020204030204" charset="0"/>
              </a:rPr>
              <a:t> yönetim </a:t>
            </a:r>
            <a:endParaRPr lang="en-US" altLang="en-US" sz="2000">
              <a:latin typeface="Calibri" panose="020F0502020204030204" charset="0"/>
              <a:cs typeface="Calibri" panose="020F0502020204030204" charset="0"/>
            </a:endParaRPr>
          </a:p>
          <a:p>
            <a:pPr marL="342900" indent="-342900">
              <a:buFont typeface="Wingdings" panose="05000000000000000000" charset="0"/>
              <a:buChar char="ü"/>
            </a:pPr>
            <a:r>
              <a:rPr lang="en-US" altLang="en-US" sz="2000">
                <a:latin typeface="Calibri" panose="020F0502020204030204" charset="0"/>
                <a:cs typeface="Calibri" panose="020F0502020204030204" charset="0"/>
              </a:rPr>
              <a:t>Zengin  arayüzler</a:t>
            </a:r>
            <a:r>
              <a:rPr lang="tr-TR" altLang="en-US" sz="2000">
                <a:latin typeface="Calibri" panose="020F0502020204030204" charset="0"/>
                <a:cs typeface="Calibri" panose="020F0502020204030204" charset="0"/>
              </a:rPr>
              <a:t>:  </a:t>
            </a:r>
            <a:r>
              <a:rPr lang="en-US" altLang="en-US" sz="2000">
                <a:latin typeface="Calibri" panose="020F0502020204030204" charset="0"/>
                <a:cs typeface="Calibri" panose="020F0502020204030204" charset="0"/>
              </a:rPr>
              <a:t>MDB, </a:t>
            </a:r>
            <a:r>
              <a:rPr lang="tr-TR" altLang="en-US" sz="2000">
                <a:latin typeface="Calibri" panose="020F0502020204030204" charset="0"/>
                <a:cs typeface="Calibri" panose="020F0502020204030204" charset="0"/>
              </a:rPr>
              <a:t>Executive, </a:t>
            </a:r>
            <a:r>
              <a:rPr lang="en-US" altLang="en-US" sz="2000">
                <a:latin typeface="Calibri" panose="020F0502020204030204" charset="0"/>
                <a:cs typeface="Calibri" panose="020F0502020204030204" charset="0"/>
              </a:rPr>
              <a:t>P</a:t>
            </a:r>
            <a:r>
              <a:rPr lang="tr-TR" altLang="en-US" sz="2000">
                <a:latin typeface="Calibri" panose="020F0502020204030204" charset="0"/>
                <a:cs typeface="Calibri" panose="020F0502020204030204" charset="0"/>
              </a:rPr>
              <a:t>u</a:t>
            </a:r>
            <a:r>
              <a:rPr lang="en-US" altLang="en-US" sz="2000">
                <a:latin typeface="Calibri" panose="020F0502020204030204" charset="0"/>
                <a:cs typeface="Calibri" panose="020F0502020204030204" charset="0"/>
              </a:rPr>
              <a:t>ls</a:t>
            </a:r>
            <a:r>
              <a:rPr lang="tr-TR" altLang="en-US" sz="2000">
                <a:latin typeface="Calibri" panose="020F0502020204030204" charset="0"/>
                <a:cs typeface="Calibri" panose="020F0502020204030204" charset="0"/>
              </a:rPr>
              <a:t>e</a:t>
            </a:r>
            <a:r>
              <a:rPr lang="en-US" altLang="en-US" sz="2000">
                <a:latin typeface="Calibri" panose="020F0502020204030204" charset="0"/>
                <a:cs typeface="Calibri" panose="020F0502020204030204" charset="0"/>
              </a:rPr>
              <a:t>, </a:t>
            </a:r>
            <a:r>
              <a:rPr lang="tr-TR" altLang="en-US" sz="2000">
                <a:latin typeface="Calibri" panose="020F0502020204030204" charset="0"/>
                <a:cs typeface="Calibri" panose="020F0502020204030204" charset="0"/>
              </a:rPr>
              <a:t>RS232...</a:t>
            </a:r>
            <a:endParaRPr lang="tr-TR" altLang="en-US" sz="2000">
              <a:latin typeface="Calibri" panose="020F0502020204030204" charset="0"/>
              <a:cs typeface="Calibri" panose="020F0502020204030204" charset="0"/>
            </a:endParaRPr>
          </a:p>
          <a:p>
            <a:pPr marL="342900" indent="-342900">
              <a:buFont typeface="Wingdings" panose="05000000000000000000" charset="0"/>
              <a:buChar char="ü"/>
            </a:pPr>
            <a:r>
              <a:rPr lang="en-US" altLang="en-US" sz="2000">
                <a:latin typeface="Calibri" panose="020F0502020204030204" charset="0"/>
                <a:cs typeface="Calibri" panose="020F0502020204030204" charset="0"/>
              </a:rPr>
              <a:t>Özgün, yerli MDB ileti</a:t>
            </a:r>
            <a:r>
              <a:rPr lang="en-US" altLang="en-US" sz="2000">
                <a:latin typeface="Calibri" panose="020F0502020204030204" charset="0"/>
                <a:cs typeface="Calibri" panose="020F0502020204030204" charset="0"/>
              </a:rPr>
              <a:t>ş</a:t>
            </a:r>
            <a:r>
              <a:rPr lang="en-US" altLang="en-US" sz="2000">
                <a:latin typeface="Calibri" panose="020F0502020204030204" charset="0"/>
                <a:cs typeface="Calibri" panose="020F0502020204030204" charset="0"/>
              </a:rPr>
              <a:t>im ve I/O kart</a:t>
            </a:r>
            <a:r>
              <a:rPr lang="en-US" altLang="en-US" sz="2000">
                <a:latin typeface="Calibri" panose="020F0502020204030204" charset="0"/>
                <a:cs typeface="Calibri" panose="020F0502020204030204" charset="0"/>
              </a:rPr>
              <a:t>ı</a:t>
            </a:r>
            <a:endParaRPr lang="en-US" altLang="en-US" sz="2000">
              <a:latin typeface="Calibri" panose="020F0502020204030204" charset="0"/>
              <a:cs typeface="Calibri" panose="020F0502020204030204" charset="0"/>
            </a:endParaRPr>
          </a:p>
          <a:p>
            <a:pPr marL="342900" indent="-342900">
              <a:buFont typeface="Wingdings" panose="05000000000000000000" charset="0"/>
              <a:buChar char="ü"/>
            </a:pPr>
            <a:r>
              <a:rPr lang="tr-TR" altLang="en-US" sz="2000">
                <a:latin typeface="Calibri" panose="020F0502020204030204" charset="0"/>
                <a:cs typeface="Calibri" panose="020F0502020204030204" charset="0"/>
              </a:rPr>
              <a:t>Yemek kartı desteği: Multinet,...</a:t>
            </a:r>
            <a:endParaRPr lang="en-US" altLang="en-US"/>
          </a:p>
        </p:txBody>
      </p:sp>
      <p:pic>
        <p:nvPicPr>
          <p:cNvPr id="16" name="Picture 15" descr="vendAI_logo_png_seffaf_yazili"/>
          <p:cNvPicPr>
            <a:picLocks noChangeAspect="1"/>
          </p:cNvPicPr>
          <p:nvPr/>
        </p:nvPicPr>
        <p:blipFill>
          <a:blip r:embed="rId3"/>
          <a:stretch>
            <a:fillRect/>
          </a:stretch>
        </p:blipFill>
        <p:spPr>
          <a:xfrm>
            <a:off x="-97790" y="57150"/>
            <a:ext cx="2128520" cy="611505"/>
          </a:xfrm>
          <a:prstGeom prst="rect">
            <a:avLst/>
          </a:prstGeom>
        </p:spPr>
      </p:pic>
      <p:pic>
        <p:nvPicPr>
          <p:cNvPr id="15" name="Picture 14"/>
          <p:cNvPicPr>
            <a:picLocks noChangeAspect="1"/>
          </p:cNvPicPr>
          <p:nvPr/>
        </p:nvPicPr>
        <p:blipFill>
          <a:blip r:embed="rId4"/>
          <a:stretch>
            <a:fillRect/>
          </a:stretch>
        </p:blipFill>
        <p:spPr>
          <a:xfrm>
            <a:off x="4439920" y="836930"/>
            <a:ext cx="6098540" cy="2801620"/>
          </a:xfrm>
          <a:prstGeom prst="rect">
            <a:avLst/>
          </a:prstGeom>
        </p:spPr>
      </p:pic>
      <p:pic>
        <p:nvPicPr>
          <p:cNvPr id="13" name="Picture 12"/>
          <p:cNvPicPr>
            <a:picLocks noChangeAspect="1"/>
          </p:cNvPicPr>
          <p:nvPr/>
        </p:nvPicPr>
        <p:blipFill>
          <a:blip r:embed="rId5"/>
          <a:stretch>
            <a:fillRect/>
          </a:stretch>
        </p:blipFill>
        <p:spPr>
          <a:xfrm>
            <a:off x="6182995" y="5751830"/>
            <a:ext cx="1891665" cy="949960"/>
          </a:xfrm>
          <a:prstGeom prst="rect">
            <a:avLst/>
          </a:prstGeom>
        </p:spPr>
      </p:pic>
      <p:pic>
        <p:nvPicPr>
          <p:cNvPr id="14" name="Picture 13"/>
          <p:cNvPicPr/>
          <p:nvPr/>
        </p:nvPicPr>
        <p:blipFill>
          <a:blip r:embed="rId6"/>
          <a:stretch>
            <a:fillRect/>
          </a:stretch>
        </p:blipFill>
        <p:spPr>
          <a:xfrm>
            <a:off x="8184515" y="5732780"/>
            <a:ext cx="1156970" cy="1064895"/>
          </a:xfrm>
          <a:prstGeom prst="rect">
            <a:avLst/>
          </a:prstGeom>
        </p:spPr>
      </p:pic>
      <p:pic>
        <p:nvPicPr>
          <p:cNvPr id="12" name="Picture 11"/>
          <p:cNvPicPr/>
          <p:nvPr/>
        </p:nvPicPr>
        <p:blipFill>
          <a:blip r:embed="rId7">
            <a:clrChange>
              <a:clrFrom>
                <a:srgbClr val="FFFFFF">
                  <a:alpha val="100000"/>
                </a:srgbClr>
              </a:clrFrom>
              <a:clrTo>
                <a:srgbClr val="FFFFFF">
                  <a:alpha val="100000"/>
                  <a:alpha val="0"/>
                </a:srgbClr>
              </a:clrTo>
            </a:clrChange>
          </a:blip>
          <a:srcRect r="61480" b="-28628"/>
          <a:stretch>
            <a:fillRect/>
          </a:stretch>
        </p:blipFill>
        <p:spPr>
          <a:xfrm>
            <a:off x="9336405" y="5661025"/>
            <a:ext cx="1015365" cy="963295"/>
          </a:xfrm>
          <a:prstGeom prst="rect">
            <a:avLst/>
          </a:prstGeom>
        </p:spPr>
      </p:pic>
      <p:pic>
        <p:nvPicPr>
          <p:cNvPr id="17" name="Picture 16"/>
          <p:cNvPicPr>
            <a:picLocks noChangeAspect="1"/>
          </p:cNvPicPr>
          <p:nvPr/>
        </p:nvPicPr>
        <p:blipFill>
          <a:blip r:embed="rId8"/>
          <a:stretch>
            <a:fillRect/>
          </a:stretch>
        </p:blipFill>
        <p:spPr>
          <a:xfrm>
            <a:off x="4368165" y="5829300"/>
            <a:ext cx="1814830" cy="87249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custDataLst>
              <p:tags r:id="rId1"/>
            </p:custDataLst>
          </p:nvPr>
        </p:nvSpPr>
        <p:spPr>
          <a:xfrm>
            <a:off x="227330" y="-27305"/>
            <a:ext cx="11516360" cy="8559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marL="342900" indent="-342265" algn="ctr">
              <a:lnSpc>
                <a:spcPct val="100000"/>
              </a:lnSpc>
              <a:spcBef>
                <a:spcPts val="360"/>
              </a:spcBef>
            </a:pPr>
            <a:r>
              <a:rPr lang="tr-TR" sz="2800" spc="-1">
                <a:solidFill>
                  <a:schemeClr val="tx1"/>
                </a:solidFill>
                <a:uFill>
                  <a:solidFill>
                    <a:srgbClr val="FFFFFF"/>
                  </a:solidFill>
                </a:uFill>
                <a:latin typeface="Calibri" panose="020F0502020204030204"/>
                <a:ea typeface="DejaVu Sans"/>
                <a:sym typeface="+mn-ea"/>
              </a:rPr>
              <a:t> </a:t>
            </a:r>
            <a:r>
              <a:rPr lang="tr-TR" sz="2800" b="1" spc="-1">
                <a:solidFill>
                  <a:schemeClr val="tx1"/>
                </a:solidFill>
                <a:uFill>
                  <a:solidFill>
                    <a:srgbClr val="FFFFFF"/>
                  </a:solidFill>
                </a:uFill>
                <a:latin typeface="Calibri" panose="020F0502020204030204"/>
                <a:ea typeface="DejaVu Sans"/>
                <a:sym typeface="+mn-ea"/>
              </a:rPr>
              <a:t>VendAI Cloud</a:t>
            </a:r>
            <a:r>
              <a:rPr lang="tr-TR" sz="2800" spc="-1">
                <a:solidFill>
                  <a:schemeClr val="tx1"/>
                </a:solidFill>
                <a:uFill>
                  <a:solidFill>
                    <a:srgbClr val="FFFFFF"/>
                  </a:solidFill>
                </a:uFill>
                <a:latin typeface="Calibri" panose="020F0502020204030204"/>
                <a:ea typeface="DejaVu Sans"/>
                <a:sym typeface="+mn-ea"/>
              </a:rPr>
              <a:t>: TMS &amp; Otomat Yönetim Çözümü</a:t>
            </a:r>
            <a:endParaRPr lang="tr-TR" sz="2800" strike="noStrike" spc="-1">
              <a:solidFill>
                <a:schemeClr val="tx1"/>
              </a:solidFill>
              <a:uFill>
                <a:solidFill>
                  <a:srgbClr val="FFFFFF"/>
                </a:solidFill>
              </a:uFill>
              <a:latin typeface="Calibri" panose="020F0502020204030204"/>
              <a:ea typeface="DejaVu Sans"/>
              <a:sym typeface="+mn-ea"/>
            </a:endParaRPr>
          </a:p>
        </p:txBody>
      </p:sp>
      <p:sp>
        <p:nvSpPr>
          <p:cNvPr id="44" name="Text Box 43"/>
          <p:cNvSpPr txBox="1"/>
          <p:nvPr/>
        </p:nvSpPr>
        <p:spPr>
          <a:xfrm>
            <a:off x="334010" y="1772285"/>
            <a:ext cx="3069590" cy="4399915"/>
          </a:xfrm>
          <a:prstGeom prst="rect">
            <a:avLst/>
          </a:prstGeom>
          <a:noFill/>
        </p:spPr>
        <p:txBody>
          <a:bodyPr wrap="square" rtlCol="0" anchor="t">
            <a:spAutoFit/>
          </a:bodyPr>
          <a:p>
            <a:pPr indent="0" algn="l" fontAlgn="auto">
              <a:spcAft>
                <a:spcPts val="600"/>
              </a:spcAft>
              <a:buFont typeface="Wingdings" panose="05000000000000000000" charset="0"/>
              <a:buNone/>
            </a:pPr>
            <a:r>
              <a:rPr lang="tr-TR" altLang="en-US" sz="1400" b="1"/>
              <a:t>ÖZELLİKLER</a:t>
            </a:r>
            <a:endParaRPr lang="tr-TR" altLang="en-US" sz="1400"/>
          </a:p>
          <a:p>
            <a:pPr marL="285750" indent="-285750" algn="l" fontAlgn="auto">
              <a:spcAft>
                <a:spcPts val="600"/>
              </a:spcAft>
              <a:buFont typeface="Wingdings" panose="05000000000000000000" charset="0"/>
              <a:buChar char="ü"/>
            </a:pPr>
            <a:r>
              <a:rPr lang="tr-TR" altLang="en-US" sz="1400"/>
              <a:t>Web tabanlı yönetim</a:t>
            </a:r>
            <a:endParaRPr lang="en-US" altLang="en-US" sz="1400"/>
          </a:p>
          <a:p>
            <a:pPr marL="285750" indent="-285750" algn="l" fontAlgn="auto">
              <a:spcAft>
                <a:spcPts val="600"/>
              </a:spcAft>
              <a:buFont typeface="Wingdings" panose="05000000000000000000" charset="0"/>
              <a:buChar char="ü"/>
            </a:pPr>
            <a:r>
              <a:rPr lang="en-US" altLang="en-US" sz="1400"/>
              <a:t>Anlık </a:t>
            </a:r>
            <a:r>
              <a:rPr lang="tr-TR" altLang="en-US" sz="1400"/>
              <a:t>Otomat </a:t>
            </a:r>
            <a:r>
              <a:rPr lang="en-US" altLang="en-US" sz="1400"/>
              <a:t>Durum Takibi</a:t>
            </a:r>
            <a:endParaRPr lang="en-US" altLang="en-US" sz="1400"/>
          </a:p>
          <a:p>
            <a:pPr marL="285750" indent="-285750" algn="l" fontAlgn="auto">
              <a:spcAft>
                <a:spcPts val="600"/>
              </a:spcAft>
              <a:buFont typeface="Wingdings" panose="05000000000000000000" charset="0"/>
              <a:buChar char="ü"/>
            </a:pPr>
            <a:r>
              <a:rPr lang="en-US" altLang="en-US" sz="1400"/>
              <a:t>Alarm ve Uyarı Sistemi</a:t>
            </a:r>
            <a:endParaRPr lang="en-US" altLang="en-US" sz="1400"/>
          </a:p>
          <a:p>
            <a:pPr marL="285750" indent="-285750" algn="l" fontAlgn="auto">
              <a:spcAft>
                <a:spcPts val="600"/>
              </a:spcAft>
              <a:buFont typeface="Wingdings" panose="05000000000000000000" charset="0"/>
              <a:buChar char="ü"/>
            </a:pPr>
            <a:r>
              <a:rPr lang="tr-TR" altLang="en-US" sz="1400">
                <a:sym typeface="+mn-ea"/>
              </a:rPr>
              <a:t>Kartlı + nakit satışları raporlama</a:t>
            </a:r>
            <a:endParaRPr lang="tr-TR" altLang="en-US" sz="1400"/>
          </a:p>
          <a:p>
            <a:pPr marL="285750" indent="-285750" algn="l" fontAlgn="auto">
              <a:spcAft>
                <a:spcPts val="600"/>
              </a:spcAft>
              <a:buFont typeface="Wingdings" panose="05000000000000000000" charset="0"/>
              <a:buChar char="ü"/>
            </a:pPr>
            <a:r>
              <a:rPr lang="tr-TR" altLang="en-US" sz="1400"/>
              <a:t>Kapsamlı </a:t>
            </a:r>
            <a:r>
              <a:rPr lang="en-US" altLang="en-US" sz="1400"/>
              <a:t>Satış</a:t>
            </a:r>
            <a:r>
              <a:rPr lang="en-US" altLang="en-US" sz="1400"/>
              <a:t> Analitiği</a:t>
            </a:r>
            <a:endParaRPr lang="en-US" altLang="en-US" sz="1400"/>
          </a:p>
          <a:p>
            <a:pPr marL="285750" indent="-285750" algn="l" fontAlgn="auto">
              <a:spcAft>
                <a:spcPts val="600"/>
              </a:spcAft>
              <a:buFont typeface="Wingdings" panose="05000000000000000000" charset="0"/>
              <a:buChar char="ü"/>
            </a:pPr>
            <a:r>
              <a:rPr lang="en-US" altLang="en-US" sz="1400"/>
              <a:t>Envanter ve Stok Yönetimi</a:t>
            </a:r>
            <a:endParaRPr lang="en-US" altLang="en-US" sz="1400"/>
          </a:p>
          <a:p>
            <a:pPr marL="285750" indent="-285750" algn="l" fontAlgn="auto">
              <a:spcAft>
                <a:spcPts val="600"/>
              </a:spcAft>
              <a:buFont typeface="Wingdings" panose="05000000000000000000" charset="0"/>
              <a:buChar char="ü"/>
            </a:pPr>
            <a:r>
              <a:rPr lang="tr-TR" altLang="en-US" sz="1400"/>
              <a:t>Uzaktan fiyat güncelleme</a:t>
            </a:r>
            <a:endParaRPr lang="en-US" altLang="en-US" sz="1400"/>
          </a:p>
          <a:p>
            <a:pPr marL="285750" indent="-285750" algn="l" fontAlgn="auto">
              <a:spcAft>
                <a:spcPts val="600"/>
              </a:spcAft>
              <a:buFont typeface="Wingdings" panose="05000000000000000000" charset="0"/>
              <a:buChar char="ü"/>
            </a:pPr>
            <a:r>
              <a:rPr lang="en-US" altLang="en-US" sz="1400"/>
              <a:t>Detaylı İşlem Geç</a:t>
            </a:r>
            <a:r>
              <a:rPr lang="en-US" altLang="en-US" sz="1400"/>
              <a:t>mişi</a:t>
            </a:r>
            <a:endParaRPr lang="en-US" altLang="en-US" sz="1400"/>
          </a:p>
          <a:p>
            <a:pPr marL="285750" indent="-285750" algn="l" fontAlgn="auto">
              <a:spcAft>
                <a:spcPts val="600"/>
              </a:spcAft>
              <a:buFont typeface="Wingdings" panose="05000000000000000000" charset="0"/>
              <a:buChar char="ü"/>
            </a:pPr>
            <a:r>
              <a:rPr lang="en-US" altLang="en-US" sz="1400"/>
              <a:t>Finansal Özet Paneli</a:t>
            </a:r>
            <a:endParaRPr lang="en-US" altLang="en-US" sz="1400"/>
          </a:p>
          <a:p>
            <a:pPr marL="285750" indent="-285750" algn="l" fontAlgn="auto">
              <a:spcAft>
                <a:spcPts val="600"/>
              </a:spcAft>
              <a:buFont typeface="Wingdings" panose="05000000000000000000" charset="0"/>
              <a:buChar char="ü"/>
            </a:pPr>
            <a:r>
              <a:rPr lang="en-US" altLang="en-US" sz="1400"/>
              <a:t>Çok Katmanlı Kullanı</a:t>
            </a:r>
            <a:r>
              <a:rPr lang="en-US" altLang="en-US" sz="1400"/>
              <a:t>cı Yönetimi</a:t>
            </a:r>
            <a:endParaRPr lang="en-US" altLang="en-US" sz="1400"/>
          </a:p>
          <a:p>
            <a:pPr marL="285750" indent="-285750" algn="l" fontAlgn="auto">
              <a:spcAft>
                <a:spcPts val="600"/>
              </a:spcAft>
              <a:buFont typeface="Wingdings" panose="05000000000000000000" charset="0"/>
              <a:buChar char="ü"/>
            </a:pPr>
            <a:r>
              <a:rPr lang="tr-TR" altLang="en-US" sz="1400"/>
              <a:t>Otomatları bölge bazlı gruplama</a:t>
            </a:r>
            <a:endParaRPr lang="tr-TR" altLang="en-US" sz="1400"/>
          </a:p>
          <a:p>
            <a:pPr marL="285750" indent="-285750" algn="l" fontAlgn="auto">
              <a:spcAft>
                <a:spcPts val="600"/>
              </a:spcAft>
              <a:buFont typeface="Wingdings" panose="05000000000000000000" charset="0"/>
              <a:buChar char="ü"/>
            </a:pPr>
            <a:r>
              <a:rPr lang="tr-TR" altLang="en-US" sz="1400"/>
              <a:t>Terminal yazılım güncellme</a:t>
            </a:r>
            <a:endParaRPr lang="tr-TR" altLang="en-US" sz="1400"/>
          </a:p>
          <a:p>
            <a:pPr marL="285750" indent="-285750" algn="l" fontAlgn="auto">
              <a:spcAft>
                <a:spcPts val="600"/>
              </a:spcAft>
              <a:buFont typeface="Wingdings" panose="05000000000000000000" charset="0"/>
              <a:buChar char="ü"/>
            </a:pPr>
            <a:r>
              <a:rPr lang="tr-TR" altLang="en-US" sz="1400"/>
              <a:t>Toplu konfigürasyon yönetimi</a:t>
            </a:r>
            <a:endParaRPr lang="tr-TR" altLang="en-US" sz="1400"/>
          </a:p>
          <a:p>
            <a:pPr marL="285750" indent="-285750" algn="l" fontAlgn="auto">
              <a:spcAft>
                <a:spcPts val="600"/>
              </a:spcAft>
              <a:buFont typeface="Wingdings" panose="05000000000000000000" charset="0"/>
              <a:buChar char="ü"/>
            </a:pPr>
            <a:endParaRPr lang="tr-TR" altLang="en-US" sz="1400"/>
          </a:p>
        </p:txBody>
      </p:sp>
      <p:pic>
        <p:nvPicPr>
          <p:cNvPr id="16" name="Picture 15" descr="vendAI_logo_png_seffaf_yazili"/>
          <p:cNvPicPr>
            <a:picLocks noChangeAspect="1"/>
          </p:cNvPicPr>
          <p:nvPr/>
        </p:nvPicPr>
        <p:blipFill>
          <a:blip r:embed="rId2"/>
          <a:stretch>
            <a:fillRect/>
          </a:stretch>
        </p:blipFill>
        <p:spPr>
          <a:xfrm>
            <a:off x="-97790" y="57150"/>
            <a:ext cx="2128520" cy="611505"/>
          </a:xfrm>
          <a:prstGeom prst="rect">
            <a:avLst/>
          </a:prstGeom>
        </p:spPr>
      </p:pic>
      <p:sp>
        <p:nvSpPr>
          <p:cNvPr id="2" name="Text Box 1"/>
          <p:cNvSpPr txBox="1"/>
          <p:nvPr/>
        </p:nvSpPr>
        <p:spPr>
          <a:xfrm>
            <a:off x="509270" y="836295"/>
            <a:ext cx="10728325" cy="675005"/>
          </a:xfrm>
          <a:prstGeom prst="rect">
            <a:avLst/>
          </a:prstGeom>
          <a:noFill/>
        </p:spPr>
        <p:txBody>
          <a:bodyPr wrap="square" rtlCol="0" anchor="t">
            <a:noAutofit/>
          </a:bodyPr>
          <a:p>
            <a:pPr indent="0" fontAlgn="auto">
              <a:spcAft>
                <a:spcPts val="600"/>
              </a:spcAft>
              <a:buFont typeface="Wingdings" panose="05000000000000000000" charset="0"/>
              <a:buNone/>
            </a:pPr>
            <a:r>
              <a:rPr lang="tr-TR" altLang="en-US" sz="1600"/>
              <a:t>VendAI Cloud  satış noktalarının, otomatların, ödeme terminallerinin merkezi yönetimini sağlar: İşletmecilere, gelişmiş raporlama ve alarm yönretim özellikleri sunar.</a:t>
            </a:r>
            <a:endParaRPr lang="en-US" sz="1600"/>
          </a:p>
        </p:txBody>
      </p:sp>
      <p:graphicFrame>
        <p:nvGraphicFramePr>
          <p:cNvPr id="6" name="Object 5"/>
          <p:cNvGraphicFramePr/>
          <p:nvPr/>
        </p:nvGraphicFramePr>
        <p:xfrm>
          <a:off x="3431540" y="1678940"/>
          <a:ext cx="6911975" cy="4197985"/>
        </p:xfrm>
        <a:graphic>
          <a:graphicData uri="http://schemas.openxmlformats.org/presentationml/2006/ole">
            <mc:AlternateContent xmlns:mc="http://schemas.openxmlformats.org/markup-compatibility/2006">
              <mc:Choice xmlns:v="urn:schemas-microsoft-com:vml" Requires="v">
                <p:oleObj spid="_x0000_s7" name="" r:id="rId3" imgW="10363200" imgH="6667500" progId="Paint.Picture">
                  <p:embed/>
                </p:oleObj>
              </mc:Choice>
              <mc:Fallback>
                <p:oleObj name="" r:id="rId3" imgW="10363200" imgH="6667500" progId="Paint.Picture">
                  <p:embed/>
                  <p:pic>
                    <p:nvPicPr>
                      <p:cNvPr id="0" name="Picture 6"/>
                      <p:cNvPicPr/>
                      <p:nvPr/>
                    </p:nvPicPr>
                    <p:blipFill>
                      <a:blip r:embed="rId4"/>
                      <a:stretch>
                        <a:fillRect/>
                      </a:stretch>
                    </p:blipFill>
                    <p:spPr>
                      <a:xfrm>
                        <a:off x="3431540" y="1678940"/>
                        <a:ext cx="6911975" cy="4197985"/>
                      </a:xfrm>
                      <a:prstGeom prst="rect">
                        <a:avLst/>
                      </a:prstGeom>
                      <a:ln w="0" cmpd="sng">
                        <a:noFill/>
                        <a:prstDash val="solid"/>
                      </a:ln>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905510" y="1196340"/>
            <a:ext cx="2833370" cy="337185"/>
          </a:xfrm>
          <a:prstGeom prst="rect">
            <a:avLst/>
          </a:prstGeom>
          <a:noFill/>
        </p:spPr>
        <p:txBody>
          <a:bodyPr wrap="square" rtlCol="0">
            <a:spAutoFit/>
          </a:bodyPr>
          <a:p>
            <a:pPr indent="0">
              <a:buFont typeface="Wingdings" panose="05000000000000000000" charset="0"/>
              <a:buNone/>
            </a:pPr>
            <a:r>
              <a:rPr lang="tr-TR" altLang="en-US" sz="1600" b="1">
                <a:latin typeface="Calibri" panose="020F0502020204030204" charset="0"/>
                <a:cs typeface="Calibri" panose="020F0502020204030204" charset="0"/>
              </a:rPr>
              <a:t>SICAK - SOĞUK OTOMATLARI</a:t>
            </a:r>
            <a:endParaRPr lang="tr-TR" altLang="en-US" sz="1600" b="1">
              <a:latin typeface="Calibri" panose="020F0502020204030204" charset="0"/>
              <a:cs typeface="Calibri" panose="020F0502020204030204" charset="0"/>
            </a:endParaRPr>
          </a:p>
        </p:txBody>
      </p:sp>
      <p:pic>
        <p:nvPicPr>
          <p:cNvPr id="9" name="Picture 8"/>
          <p:cNvPicPr>
            <a:picLocks noChangeAspect="1"/>
          </p:cNvPicPr>
          <p:nvPr/>
        </p:nvPicPr>
        <p:blipFill>
          <a:blip r:embed="rId1"/>
          <a:stretch>
            <a:fillRect/>
          </a:stretch>
        </p:blipFill>
        <p:spPr>
          <a:xfrm>
            <a:off x="480695" y="1548130"/>
            <a:ext cx="3002915" cy="1989455"/>
          </a:xfrm>
          <a:prstGeom prst="rect">
            <a:avLst/>
          </a:prstGeom>
        </p:spPr>
      </p:pic>
      <p:sp>
        <p:nvSpPr>
          <p:cNvPr id="42" name="Text Box 41"/>
          <p:cNvSpPr txBox="1"/>
          <p:nvPr/>
        </p:nvSpPr>
        <p:spPr>
          <a:xfrm>
            <a:off x="3016885" y="189230"/>
            <a:ext cx="5796915" cy="491490"/>
          </a:xfrm>
          <a:prstGeom prst="rect">
            <a:avLst/>
          </a:prstGeom>
          <a:noFill/>
        </p:spPr>
        <p:txBody>
          <a:bodyPr wrap="square" rtlCol="0">
            <a:spAutoFit/>
          </a:bodyPr>
          <a:p>
            <a:pPr algn="ctr"/>
            <a:r>
              <a:rPr lang="tr-TR" altLang="en-US" sz="2600"/>
              <a:t>Uygulamalar</a:t>
            </a:r>
            <a:endParaRPr lang="tr-TR" altLang="en-US" sz="2600"/>
          </a:p>
        </p:txBody>
      </p:sp>
      <p:sp>
        <p:nvSpPr>
          <p:cNvPr id="2" name="Text Box 1"/>
          <p:cNvSpPr txBox="1"/>
          <p:nvPr/>
        </p:nvSpPr>
        <p:spPr>
          <a:xfrm>
            <a:off x="4801235" y="1195705"/>
            <a:ext cx="2433320" cy="391795"/>
          </a:xfrm>
          <a:prstGeom prst="rect">
            <a:avLst/>
          </a:prstGeom>
          <a:noFill/>
        </p:spPr>
        <p:txBody>
          <a:bodyPr wrap="square" rtlCol="0">
            <a:noAutofit/>
          </a:bodyPr>
          <a:p>
            <a:pPr indent="0">
              <a:buFont typeface="Wingdings" panose="05000000000000000000" charset="0"/>
              <a:buNone/>
            </a:pPr>
            <a:r>
              <a:rPr lang="tr-TR" altLang="en-US" sz="1600" b="1">
                <a:latin typeface="Calibri" panose="020F0502020204030204" charset="0"/>
                <a:cs typeface="Calibri" panose="020F0502020204030204" charset="0"/>
              </a:rPr>
              <a:t>OYUN MAKİNALARI</a:t>
            </a:r>
            <a:endParaRPr lang="tr-TR" altLang="en-US" sz="1600" b="1">
              <a:latin typeface="Calibri" panose="020F0502020204030204" charset="0"/>
              <a:cs typeface="Calibri" panose="020F0502020204030204" charset="0"/>
            </a:endParaRPr>
          </a:p>
          <a:p>
            <a:pPr indent="0">
              <a:buFont typeface="Wingdings" panose="05000000000000000000" charset="0"/>
              <a:buNone/>
            </a:pPr>
            <a:endParaRPr lang="en-US" altLang="en-US" sz="1600">
              <a:latin typeface="Calibri" panose="020F0502020204030204" charset="0"/>
              <a:cs typeface="Calibri" panose="020F0502020204030204" charset="0"/>
            </a:endParaRPr>
          </a:p>
        </p:txBody>
      </p:sp>
      <p:pic>
        <p:nvPicPr>
          <p:cNvPr id="7" name="Picture 6"/>
          <p:cNvPicPr>
            <a:picLocks noChangeAspect="1"/>
          </p:cNvPicPr>
          <p:nvPr/>
        </p:nvPicPr>
        <p:blipFill>
          <a:blip r:embed="rId2">
            <a:lum bright="12000" contrast="12000"/>
          </a:blip>
          <a:srcRect l="2642" t="7514" r="7967"/>
          <a:stretch>
            <a:fillRect/>
          </a:stretch>
        </p:blipFill>
        <p:spPr>
          <a:xfrm>
            <a:off x="3665855" y="1541780"/>
            <a:ext cx="3150870" cy="2004060"/>
          </a:xfrm>
          <a:prstGeom prst="rect">
            <a:avLst/>
          </a:prstGeom>
        </p:spPr>
      </p:pic>
      <p:pic>
        <p:nvPicPr>
          <p:cNvPr id="5" name="Picture 4"/>
          <p:cNvPicPr>
            <a:picLocks noChangeAspect="1"/>
          </p:cNvPicPr>
          <p:nvPr/>
        </p:nvPicPr>
        <p:blipFill>
          <a:blip r:embed="rId3"/>
          <a:stretch>
            <a:fillRect/>
          </a:stretch>
        </p:blipFill>
        <p:spPr>
          <a:xfrm>
            <a:off x="466090" y="4129405"/>
            <a:ext cx="3032125" cy="2140585"/>
          </a:xfrm>
          <a:prstGeom prst="rect">
            <a:avLst/>
          </a:prstGeom>
        </p:spPr>
      </p:pic>
      <p:pic>
        <p:nvPicPr>
          <p:cNvPr id="6" name="Picture 5"/>
          <p:cNvPicPr>
            <a:picLocks noChangeAspect="1"/>
          </p:cNvPicPr>
          <p:nvPr/>
        </p:nvPicPr>
        <p:blipFill>
          <a:blip r:embed="rId4">
            <a:lum bright="12000"/>
          </a:blip>
          <a:srcRect l="16596" r="2435" b="23303"/>
          <a:stretch>
            <a:fillRect/>
          </a:stretch>
        </p:blipFill>
        <p:spPr>
          <a:xfrm>
            <a:off x="3721100" y="4154805"/>
            <a:ext cx="3112770" cy="2091055"/>
          </a:xfrm>
          <a:prstGeom prst="rect">
            <a:avLst/>
          </a:prstGeom>
        </p:spPr>
      </p:pic>
      <p:sp>
        <p:nvSpPr>
          <p:cNvPr id="8" name="Text Box 7"/>
          <p:cNvSpPr txBox="1"/>
          <p:nvPr/>
        </p:nvSpPr>
        <p:spPr>
          <a:xfrm>
            <a:off x="767715" y="3817620"/>
            <a:ext cx="2449830" cy="337185"/>
          </a:xfrm>
          <a:prstGeom prst="rect">
            <a:avLst/>
          </a:prstGeom>
          <a:noFill/>
        </p:spPr>
        <p:txBody>
          <a:bodyPr wrap="square" rtlCol="0">
            <a:spAutoFit/>
          </a:bodyPr>
          <a:p>
            <a:pPr indent="0">
              <a:buFont typeface="Wingdings" panose="05000000000000000000" charset="0"/>
              <a:buNone/>
            </a:pPr>
            <a:r>
              <a:rPr lang="tr-TR" altLang="en-US" sz="1600" b="1">
                <a:latin typeface="Calibri" panose="020F0502020204030204" charset="0"/>
                <a:cs typeface="Calibri" panose="020F0502020204030204" charset="0"/>
              </a:rPr>
              <a:t>ARAÇ YIKAMA NOKTALARI</a:t>
            </a:r>
            <a:endParaRPr lang="tr-TR" altLang="en-US" sz="1600" b="1">
              <a:latin typeface="Calibri" panose="020F0502020204030204" charset="0"/>
              <a:cs typeface="Calibri" panose="020F0502020204030204" charset="0"/>
            </a:endParaRPr>
          </a:p>
        </p:txBody>
      </p:sp>
      <p:sp>
        <p:nvSpPr>
          <p:cNvPr id="10" name="Text Box 9"/>
          <p:cNvSpPr txBox="1"/>
          <p:nvPr/>
        </p:nvSpPr>
        <p:spPr>
          <a:xfrm>
            <a:off x="4009390" y="3817620"/>
            <a:ext cx="2433320" cy="391795"/>
          </a:xfrm>
          <a:prstGeom prst="rect">
            <a:avLst/>
          </a:prstGeom>
          <a:noFill/>
        </p:spPr>
        <p:txBody>
          <a:bodyPr wrap="square" rtlCol="0">
            <a:noAutofit/>
          </a:bodyPr>
          <a:p>
            <a:pPr indent="0">
              <a:buFont typeface="Wingdings" panose="05000000000000000000" charset="0"/>
              <a:buNone/>
            </a:pPr>
            <a:r>
              <a:rPr lang="tr-TR" altLang="en-US" sz="1600" b="1">
                <a:latin typeface="Calibri" panose="020F0502020204030204" charset="0"/>
                <a:cs typeface="Calibri" panose="020F0502020204030204" charset="0"/>
              </a:rPr>
              <a:t>ARAÇ ŞARJ İSTASYONLARI</a:t>
            </a:r>
            <a:endParaRPr lang="tr-TR" altLang="en-US" sz="1600" b="1">
              <a:latin typeface="Calibri" panose="020F0502020204030204" charset="0"/>
              <a:cs typeface="Calibri" panose="020F0502020204030204" charset="0"/>
            </a:endParaRPr>
          </a:p>
          <a:p>
            <a:pPr indent="0">
              <a:buFont typeface="Wingdings" panose="05000000000000000000" charset="0"/>
              <a:buNone/>
            </a:pPr>
            <a:endParaRPr lang="en-US" altLang="en-US" sz="1600">
              <a:latin typeface="Calibri" panose="020F0502020204030204" charset="0"/>
              <a:cs typeface="Calibri" panose="020F0502020204030204" charset="0"/>
            </a:endParaRPr>
          </a:p>
        </p:txBody>
      </p:sp>
      <p:pic>
        <p:nvPicPr>
          <p:cNvPr id="11" name="Picture 10"/>
          <p:cNvPicPr>
            <a:picLocks noChangeAspect="1"/>
          </p:cNvPicPr>
          <p:nvPr/>
        </p:nvPicPr>
        <p:blipFill>
          <a:blip r:embed="rId5"/>
          <a:srcRect l="2018" r="24322"/>
          <a:stretch>
            <a:fillRect/>
          </a:stretch>
        </p:blipFill>
        <p:spPr>
          <a:xfrm>
            <a:off x="7038340" y="1541780"/>
            <a:ext cx="3114675" cy="2010410"/>
          </a:xfrm>
          <a:prstGeom prst="rect">
            <a:avLst/>
          </a:prstGeom>
        </p:spPr>
      </p:pic>
      <p:sp>
        <p:nvSpPr>
          <p:cNvPr id="12" name="Text Box 11"/>
          <p:cNvSpPr txBox="1"/>
          <p:nvPr/>
        </p:nvSpPr>
        <p:spPr>
          <a:xfrm>
            <a:off x="8126095" y="1179195"/>
            <a:ext cx="1242695" cy="391795"/>
          </a:xfrm>
          <a:prstGeom prst="rect">
            <a:avLst/>
          </a:prstGeom>
          <a:noFill/>
        </p:spPr>
        <p:txBody>
          <a:bodyPr wrap="square" rtlCol="0">
            <a:noAutofit/>
          </a:bodyPr>
          <a:p>
            <a:pPr indent="0">
              <a:buFont typeface="Wingdings" panose="05000000000000000000" charset="0"/>
              <a:buNone/>
            </a:pPr>
            <a:r>
              <a:rPr lang="tr-TR" altLang="en-US" sz="1600" b="1">
                <a:latin typeface="Calibri" panose="020F0502020204030204" charset="0"/>
                <a:cs typeface="Calibri" panose="020F0502020204030204" charset="0"/>
              </a:rPr>
              <a:t>KİOSKLAR </a:t>
            </a:r>
            <a:endParaRPr lang="en-US" altLang="en-US" sz="1600">
              <a:latin typeface="Calibri" panose="020F0502020204030204" charset="0"/>
              <a:cs typeface="Calibri" panose="020F0502020204030204" charset="0"/>
            </a:endParaRPr>
          </a:p>
        </p:txBody>
      </p:sp>
      <p:pic>
        <p:nvPicPr>
          <p:cNvPr id="13" name="Picture 12"/>
          <p:cNvPicPr>
            <a:picLocks noChangeAspect="1"/>
          </p:cNvPicPr>
          <p:nvPr/>
        </p:nvPicPr>
        <p:blipFill>
          <a:blip r:embed="rId6"/>
          <a:stretch>
            <a:fillRect/>
          </a:stretch>
        </p:blipFill>
        <p:spPr>
          <a:xfrm>
            <a:off x="7025640" y="4153535"/>
            <a:ext cx="3185795" cy="2141855"/>
          </a:xfrm>
          <a:prstGeom prst="rect">
            <a:avLst/>
          </a:prstGeom>
        </p:spPr>
      </p:pic>
      <p:sp>
        <p:nvSpPr>
          <p:cNvPr id="15" name="Text Box 14"/>
          <p:cNvSpPr txBox="1"/>
          <p:nvPr/>
        </p:nvSpPr>
        <p:spPr>
          <a:xfrm>
            <a:off x="7365365" y="3801110"/>
            <a:ext cx="2433320" cy="391795"/>
          </a:xfrm>
          <a:prstGeom prst="rect">
            <a:avLst/>
          </a:prstGeom>
          <a:noFill/>
        </p:spPr>
        <p:txBody>
          <a:bodyPr wrap="square" rtlCol="0">
            <a:noAutofit/>
          </a:bodyPr>
          <a:p>
            <a:pPr indent="0">
              <a:buFont typeface="Wingdings" panose="05000000000000000000" charset="0"/>
              <a:buNone/>
            </a:pPr>
            <a:r>
              <a:rPr lang="tr-TR" altLang="en-US" sz="1600" b="1">
                <a:latin typeface="Calibri" panose="020F0502020204030204" charset="0"/>
                <a:cs typeface="Calibri" panose="020F0502020204030204" charset="0"/>
              </a:rPr>
              <a:t>MASAJ KOLTUKLARI, ...vb.</a:t>
            </a:r>
            <a:endParaRPr lang="en-US" altLang="en-US" sz="1600">
              <a:latin typeface="Calibri" panose="020F0502020204030204" charset="0"/>
              <a:cs typeface="Calibri" panose="020F0502020204030204" charset="0"/>
            </a:endParaRPr>
          </a:p>
        </p:txBody>
      </p:sp>
      <p:pic>
        <p:nvPicPr>
          <p:cNvPr id="18" name="Picture 17" descr="vendAI_logo_png_seffaf_yazili"/>
          <p:cNvPicPr>
            <a:picLocks noChangeAspect="1"/>
          </p:cNvPicPr>
          <p:nvPr/>
        </p:nvPicPr>
        <p:blipFill>
          <a:blip r:embed="rId7"/>
          <a:stretch>
            <a:fillRect/>
          </a:stretch>
        </p:blipFill>
        <p:spPr>
          <a:xfrm>
            <a:off x="-97790" y="57150"/>
            <a:ext cx="2128520" cy="61150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279015" y="3572510"/>
            <a:ext cx="7193915" cy="706755"/>
          </a:xfrm>
          <a:prstGeom prst="rect">
            <a:avLst/>
          </a:prstGeom>
          <a:noFill/>
        </p:spPr>
        <p:txBody>
          <a:bodyPr wrap="square" rtlCol="0">
            <a:spAutoFit/>
            <a:scene3d>
              <a:camera prst="orthographicFront"/>
              <a:lightRig rig="threePt" dir="t"/>
            </a:scene3d>
          </a:bodyPr>
          <a:p>
            <a:pPr algn="ctr"/>
            <a:r>
              <a:rPr lang="tr-TR" altLang="en-US" sz="4000">
                <a:solidFill>
                  <a:schemeClr val="accent1"/>
                </a:solidFill>
                <a:effectLst>
                  <a:outerShdw blurRad="38100" dist="25400" dir="5400000" algn="ctr" rotWithShape="0">
                    <a:srgbClr val="6E747A">
                      <a:alpha val="43000"/>
                    </a:srgbClr>
                  </a:outerShdw>
                </a:effectLst>
              </a:rPr>
              <a:t>TEŞEKKÜR EDERİZ !</a:t>
            </a:r>
            <a:endParaRPr lang="tr-TR" altLang="en-US" sz="4000">
              <a:solidFill>
                <a:schemeClr val="accent1"/>
              </a:solidFill>
              <a:effectLst>
                <a:outerShdw blurRad="38100" dist="25400" dir="5400000" algn="ctr" rotWithShape="0">
                  <a:srgbClr val="6E747A">
                    <a:alpha val="43000"/>
                  </a:srgbClr>
                </a:outerShdw>
              </a:effectLst>
            </a:endParaRPr>
          </a:p>
        </p:txBody>
      </p:sp>
      <p:pic>
        <p:nvPicPr>
          <p:cNvPr id="11" name="Picture 10" descr="letta logo"/>
          <p:cNvPicPr>
            <a:picLocks noChangeAspect="1"/>
          </p:cNvPicPr>
          <p:nvPr/>
        </p:nvPicPr>
        <p:blipFill>
          <a:blip r:embed="rId1">
            <a:clrChange>
              <a:clrFrom>
                <a:srgbClr val="FFFFFF">
                  <a:alpha val="100000"/>
                </a:srgbClr>
              </a:clrFrom>
              <a:clrTo>
                <a:srgbClr val="FFFFFF">
                  <a:alpha val="100000"/>
                  <a:alpha val="0"/>
                </a:srgbClr>
              </a:clrTo>
            </a:clrChange>
            <a:lum bright="12000"/>
          </a:blip>
          <a:stretch>
            <a:fillRect/>
          </a:stretch>
        </p:blipFill>
        <p:spPr>
          <a:xfrm>
            <a:off x="3719830" y="1196340"/>
            <a:ext cx="3871595" cy="156908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2"/>
          <p:cNvSpPr/>
          <p:nvPr/>
        </p:nvSpPr>
        <p:spPr>
          <a:xfrm>
            <a:off x="6355080" y="1812290"/>
            <a:ext cx="4187825" cy="1954530"/>
          </a:xfrm>
          <a:prstGeom prst="rect">
            <a:avLst/>
          </a:prstGeom>
          <a:solidFill>
            <a:schemeClr val="accent1">
              <a:lumMod val="20000"/>
              <a:lumOff val="80000"/>
              <a:alpha val="68000"/>
            </a:schemeClr>
          </a:solidFill>
          <a:ln w="12700" cmpd="sng">
            <a:solidFill>
              <a:schemeClr val="bg1"/>
            </a:solidFill>
            <a:prstDash val="solid"/>
          </a:ln>
        </p:spPr>
        <p:style>
          <a:lnRef idx="0">
            <a:srgbClr val="FFFFFF"/>
          </a:lnRef>
          <a:fillRef idx="0">
            <a:srgbClr val="FFFFFF"/>
          </a:fillRef>
          <a:effectRef idx="0">
            <a:srgbClr val="FFFFFF"/>
          </a:effectRef>
          <a:fontRef idx="minor"/>
        </p:style>
        <p:txBody>
          <a:bodyPr lIns="90000" tIns="45000" rIns="90000" bIns="45000"/>
          <a:p>
            <a:pPr marL="285750" indent="-285750" fontAlgn="auto">
              <a:lnSpc>
                <a:spcPct val="100000"/>
              </a:lnSpc>
              <a:spcAft>
                <a:spcPts val="600"/>
              </a:spcAft>
              <a:buFont typeface="Arial" panose="020B0604020202020204" pitchFamily="34" charset="0"/>
              <a:buChar char="•"/>
            </a:pPr>
            <a:endParaRPr lang="tr-TR" sz="1000" spc="-1">
              <a:solidFill>
                <a:srgbClr val="244583"/>
              </a:solidFill>
              <a:uFill>
                <a:solidFill>
                  <a:srgbClr val="FFFFFF"/>
                </a:solidFill>
              </a:uFill>
              <a:latin typeface="Calibri" panose="020F0502020204030204"/>
              <a:ea typeface="DejaVu Sans"/>
              <a:sym typeface="+mn-ea"/>
            </a:endParaRPr>
          </a:p>
          <a:p>
            <a:pPr marL="285750" indent="-285750" fontAlgn="auto">
              <a:lnSpc>
                <a:spcPct val="100000"/>
              </a:lnSpc>
              <a:spcAft>
                <a:spcPts val="600"/>
              </a:spcAft>
              <a:buFont typeface="Arial" panose="020B0604020202020204" pitchFamily="34" charset="0"/>
              <a:buChar char="•"/>
            </a:pPr>
            <a:endParaRPr lang="tr-TR" sz="1000" spc="-1">
              <a:solidFill>
                <a:srgbClr val="244583"/>
              </a:solidFill>
              <a:uFill>
                <a:solidFill>
                  <a:srgbClr val="FFFFFF"/>
                </a:solidFill>
              </a:uFill>
              <a:latin typeface="Calibri" panose="020F0502020204030204"/>
              <a:ea typeface="DejaVu Sans"/>
              <a:sym typeface="+mn-ea"/>
            </a:endParaRPr>
          </a:p>
          <a:p>
            <a:pPr marL="285750" indent="-285750" fontAlgn="auto">
              <a:lnSpc>
                <a:spcPct val="100000"/>
              </a:lnSpc>
              <a:spcAft>
                <a:spcPts val="600"/>
              </a:spcAft>
              <a:buFont typeface="Arial" panose="020B0604020202020204" pitchFamily="34" charset="0"/>
              <a:buChar char="•"/>
            </a:pPr>
            <a:r>
              <a:rPr lang="tr-TR" sz="1600" spc="-1">
                <a:solidFill>
                  <a:srgbClr val="244583"/>
                </a:solidFill>
                <a:uFill>
                  <a:solidFill>
                    <a:srgbClr val="FFFFFF"/>
                  </a:solidFill>
                </a:uFill>
                <a:latin typeface="Calibri" panose="020F0502020204030204"/>
                <a:ea typeface="DejaVu Sans"/>
                <a:sym typeface="+mn-ea"/>
              </a:rPr>
              <a:t>Satış otomatları için ödeme ve telemetri, bulut üzerinden yönetim çözümleri</a:t>
            </a:r>
            <a:endParaRPr lang="tr-TR" sz="1600" spc="-1">
              <a:solidFill>
                <a:srgbClr val="244583"/>
              </a:solidFill>
              <a:uFill>
                <a:solidFill>
                  <a:srgbClr val="FFFFFF"/>
                </a:solidFill>
              </a:uFill>
              <a:latin typeface="Calibri" panose="020F0502020204030204"/>
              <a:ea typeface="DejaVu Sans"/>
              <a:sym typeface="+mn-ea"/>
            </a:endParaRPr>
          </a:p>
          <a:p>
            <a:pPr marL="285750" indent="-285750" fontAlgn="auto">
              <a:lnSpc>
                <a:spcPct val="100000"/>
              </a:lnSpc>
              <a:spcAft>
                <a:spcPts val="600"/>
              </a:spcAft>
              <a:buFont typeface="Arial" panose="020B0604020202020204" pitchFamily="34" charset="0"/>
              <a:buChar char="•"/>
            </a:pPr>
            <a:r>
              <a:rPr lang="tr-TR" sz="1600" spc="-1">
                <a:solidFill>
                  <a:srgbClr val="244583"/>
                </a:solidFill>
                <a:uFill>
                  <a:solidFill>
                    <a:srgbClr val="FFFFFF"/>
                  </a:solidFill>
                </a:uFill>
                <a:latin typeface="Calibri" panose="020F0502020204030204"/>
                <a:ea typeface="DejaVu Sans"/>
                <a:sym typeface="+mn-ea"/>
              </a:rPr>
              <a:t>Satış otomatları için YZ çözümleri</a:t>
            </a:r>
            <a:endParaRPr lang="tr-TR" sz="1600" spc="-1">
              <a:solidFill>
                <a:srgbClr val="244583"/>
              </a:solidFill>
              <a:uFill>
                <a:solidFill>
                  <a:srgbClr val="FFFFFF"/>
                </a:solidFill>
              </a:uFill>
              <a:latin typeface="Calibri" panose="020F0502020204030204"/>
              <a:ea typeface="DejaVu Sans"/>
              <a:sym typeface="+mn-ea"/>
            </a:endParaRPr>
          </a:p>
          <a:p>
            <a:pPr indent="0" fontAlgn="auto">
              <a:lnSpc>
                <a:spcPct val="100000"/>
              </a:lnSpc>
              <a:spcAft>
                <a:spcPts val="600"/>
              </a:spcAft>
              <a:buFont typeface="Arial" panose="020B0604020202020204" pitchFamily="34" charset="0"/>
              <a:buNone/>
            </a:pPr>
            <a:endParaRPr lang="tr-TR" sz="1600" spc="-1">
              <a:solidFill>
                <a:srgbClr val="244583"/>
              </a:solidFill>
              <a:uFill>
                <a:solidFill>
                  <a:srgbClr val="FFFFFF"/>
                </a:solidFill>
              </a:uFill>
              <a:latin typeface="Calibri" panose="020F0502020204030204"/>
              <a:ea typeface="DejaVu Sans"/>
              <a:sym typeface="+mn-ea"/>
            </a:endParaRPr>
          </a:p>
        </p:txBody>
      </p:sp>
      <p:sp>
        <p:nvSpPr>
          <p:cNvPr id="29" name="CustomShape 2"/>
          <p:cNvSpPr/>
          <p:nvPr/>
        </p:nvSpPr>
        <p:spPr>
          <a:xfrm>
            <a:off x="826135" y="1858645"/>
            <a:ext cx="3921760" cy="1909445"/>
          </a:xfrm>
          <a:prstGeom prst="rect">
            <a:avLst/>
          </a:prstGeom>
          <a:solidFill>
            <a:schemeClr val="accent1">
              <a:lumMod val="20000"/>
              <a:lumOff val="80000"/>
              <a:alpha val="68000"/>
            </a:schemeClr>
          </a:solidFill>
          <a:ln w="12700" cmpd="sng">
            <a:solidFill>
              <a:schemeClr val="bg1"/>
            </a:solidFill>
            <a:prstDash val="solid"/>
          </a:ln>
        </p:spPr>
        <p:style>
          <a:lnRef idx="0">
            <a:srgbClr val="FFFFFF"/>
          </a:lnRef>
          <a:fillRef idx="0">
            <a:srgbClr val="FFFFFF"/>
          </a:fillRef>
          <a:effectRef idx="0">
            <a:srgbClr val="FFFFFF"/>
          </a:effectRef>
          <a:fontRef idx="minor"/>
        </p:style>
        <p:txBody>
          <a:bodyPr lIns="90000" tIns="45000" rIns="90000" bIns="45000"/>
          <a:p>
            <a:pPr marL="285750" indent="-285750" fontAlgn="auto">
              <a:lnSpc>
                <a:spcPct val="100000"/>
              </a:lnSpc>
              <a:spcAft>
                <a:spcPts val="600"/>
              </a:spcAft>
              <a:buFont typeface="Arial" panose="020B0604020202020204" pitchFamily="34" charset="0"/>
              <a:buChar char="•"/>
            </a:pPr>
            <a:endParaRPr lang="tr-TR" sz="1000" spc="-1">
              <a:solidFill>
                <a:srgbClr val="244583"/>
              </a:solidFill>
              <a:uFill>
                <a:solidFill>
                  <a:srgbClr val="FFFFFF"/>
                </a:solidFill>
              </a:uFill>
              <a:latin typeface="Calibri" panose="020F0502020204030204"/>
              <a:ea typeface="DejaVu Sans"/>
              <a:sym typeface="+mn-ea"/>
            </a:endParaRPr>
          </a:p>
          <a:p>
            <a:pPr marL="285750" indent="-285750" fontAlgn="auto">
              <a:lnSpc>
                <a:spcPct val="100000"/>
              </a:lnSpc>
              <a:spcAft>
                <a:spcPts val="600"/>
              </a:spcAft>
              <a:buFont typeface="Arial" panose="020B0604020202020204" pitchFamily="34" charset="0"/>
              <a:buChar char="•"/>
            </a:pPr>
            <a:endParaRPr lang="tr-TR" sz="1000" spc="-1">
              <a:solidFill>
                <a:srgbClr val="244583"/>
              </a:solidFill>
              <a:uFill>
                <a:solidFill>
                  <a:srgbClr val="FFFFFF"/>
                </a:solidFill>
              </a:uFill>
              <a:latin typeface="Calibri" panose="020F0502020204030204"/>
              <a:ea typeface="DejaVu Sans"/>
              <a:sym typeface="+mn-ea"/>
            </a:endParaRPr>
          </a:p>
          <a:p>
            <a:pPr marL="285750" indent="-285750" fontAlgn="auto">
              <a:lnSpc>
                <a:spcPct val="100000"/>
              </a:lnSpc>
              <a:spcAft>
                <a:spcPts val="600"/>
              </a:spcAft>
              <a:buFont typeface="Arial" panose="020B0604020202020204" pitchFamily="34" charset="0"/>
              <a:buChar char="•"/>
            </a:pPr>
            <a:r>
              <a:rPr lang="tr-TR" sz="1600" spc="-1">
                <a:solidFill>
                  <a:srgbClr val="244583"/>
                </a:solidFill>
                <a:uFill>
                  <a:solidFill>
                    <a:srgbClr val="FFFFFF"/>
                  </a:solidFill>
                </a:uFill>
                <a:latin typeface="Calibri" panose="020F0502020204030204"/>
                <a:ea typeface="DejaVu Sans"/>
                <a:sym typeface="+mn-ea"/>
              </a:rPr>
              <a:t>Bina, kabin (ATM,...) yönetimi </a:t>
            </a:r>
            <a:endParaRPr lang="tr-TR" sz="1600" spc="-1">
              <a:solidFill>
                <a:srgbClr val="244583"/>
              </a:solidFill>
              <a:uFill>
                <a:solidFill>
                  <a:srgbClr val="FFFFFF"/>
                </a:solidFill>
              </a:uFill>
              <a:latin typeface="Calibri" panose="020F0502020204030204"/>
              <a:ea typeface="DejaVu Sans"/>
              <a:sym typeface="+mn-ea"/>
            </a:endParaRPr>
          </a:p>
          <a:p>
            <a:pPr marL="285750" indent="-285750" fontAlgn="auto">
              <a:lnSpc>
                <a:spcPct val="100000"/>
              </a:lnSpc>
              <a:spcAft>
                <a:spcPts val="600"/>
              </a:spcAft>
              <a:buFont typeface="Arial" panose="020B0604020202020204" pitchFamily="34" charset="0"/>
              <a:buChar char="•"/>
            </a:pPr>
            <a:r>
              <a:rPr lang="tr-TR" sz="1600" spc="-1">
                <a:solidFill>
                  <a:srgbClr val="244583"/>
                </a:solidFill>
                <a:uFill>
                  <a:solidFill>
                    <a:srgbClr val="FFFFFF"/>
                  </a:solidFill>
                </a:uFill>
                <a:latin typeface="Calibri" panose="020F0502020204030204"/>
                <a:ea typeface="DejaVu Sans"/>
                <a:sym typeface="+mn-ea"/>
              </a:rPr>
              <a:t>Ödeme Sistemleri Ağ Çözümleri</a:t>
            </a:r>
            <a:endParaRPr lang="tr-TR" sz="1600" strike="noStrike" spc="-1">
              <a:solidFill>
                <a:srgbClr val="244583"/>
              </a:solidFill>
              <a:uFill>
                <a:solidFill>
                  <a:srgbClr val="FFFFFF"/>
                </a:solidFill>
              </a:uFill>
              <a:latin typeface="Calibri" panose="020F0502020204030204"/>
              <a:ea typeface="DejaVu Sans"/>
            </a:endParaRPr>
          </a:p>
          <a:p>
            <a:pPr marL="285750" indent="-285750" fontAlgn="auto">
              <a:lnSpc>
                <a:spcPct val="100000"/>
              </a:lnSpc>
              <a:spcAft>
                <a:spcPts val="600"/>
              </a:spcAft>
              <a:buFont typeface="Arial" panose="020B0604020202020204" pitchFamily="34" charset="0"/>
              <a:buChar char="•"/>
            </a:pPr>
            <a:r>
              <a:rPr lang="tr-TR" sz="1600" spc="-1">
                <a:solidFill>
                  <a:srgbClr val="244583"/>
                </a:solidFill>
                <a:uFill>
                  <a:solidFill>
                    <a:srgbClr val="FFFFFF"/>
                  </a:solidFill>
                </a:uFill>
                <a:latin typeface="Calibri" panose="020F0502020204030204"/>
                <a:ea typeface="DejaVu Sans"/>
                <a:sym typeface="+mn-ea"/>
              </a:rPr>
              <a:t>IoT &amp; Uzak Yönetim çözümleri</a:t>
            </a:r>
            <a:endParaRPr lang="tr-TR" sz="1600" spc="-1">
              <a:solidFill>
                <a:srgbClr val="244583"/>
              </a:solidFill>
              <a:uFill>
                <a:solidFill>
                  <a:srgbClr val="FFFFFF"/>
                </a:solidFill>
              </a:uFill>
              <a:latin typeface="Calibri" panose="020F0502020204030204"/>
              <a:ea typeface="DejaVu Sans"/>
              <a:sym typeface="+mn-ea"/>
            </a:endParaRPr>
          </a:p>
          <a:p>
            <a:pPr marL="285750" indent="-285750" fontAlgn="auto">
              <a:lnSpc>
                <a:spcPct val="100000"/>
              </a:lnSpc>
              <a:spcAft>
                <a:spcPts val="600"/>
              </a:spcAft>
              <a:buFont typeface="Arial" panose="020B0604020202020204" pitchFamily="34" charset="0"/>
              <a:buChar char="•"/>
            </a:pPr>
            <a:r>
              <a:rPr lang="tr-TR" sz="1600" spc="-1">
                <a:solidFill>
                  <a:srgbClr val="244583"/>
                </a:solidFill>
                <a:uFill>
                  <a:solidFill>
                    <a:srgbClr val="FFFFFF"/>
                  </a:solidFill>
                </a:uFill>
                <a:latin typeface="Calibri" panose="020F0502020204030204"/>
                <a:ea typeface="DejaVu Sans"/>
                <a:sym typeface="+mn-ea"/>
              </a:rPr>
              <a:t>Elektronik kilitler</a:t>
            </a:r>
            <a:endParaRPr lang="tr-TR" sz="1600" b="1" strike="noStrike" spc="-1">
              <a:solidFill>
                <a:schemeClr val="accent1">
                  <a:lumMod val="50000"/>
                </a:schemeClr>
              </a:solidFill>
              <a:uFill>
                <a:solidFill>
                  <a:srgbClr val="FFFFFF"/>
                </a:solidFill>
              </a:uFill>
              <a:latin typeface="Calibri" panose="020F0502020204030204" charset="0"/>
              <a:cs typeface="Calibri" panose="020F0502020204030204" charset="0"/>
            </a:endParaRPr>
          </a:p>
        </p:txBody>
      </p:sp>
      <p:pic>
        <p:nvPicPr>
          <p:cNvPr id="11" name="Picture 10" descr="letta logo"/>
          <p:cNvPicPr>
            <a:picLocks noChangeAspect="1"/>
          </p:cNvPicPr>
          <p:nvPr/>
        </p:nvPicPr>
        <p:blipFill>
          <a:blip r:embed="rId1">
            <a:clrChange>
              <a:clrFrom>
                <a:srgbClr val="FFFFFF">
                  <a:alpha val="100000"/>
                </a:srgbClr>
              </a:clrFrom>
              <a:clrTo>
                <a:srgbClr val="FFFFFF">
                  <a:alpha val="100000"/>
                  <a:alpha val="0"/>
                </a:srgbClr>
              </a:clrTo>
            </a:clrChange>
            <a:lum bright="12000"/>
          </a:blip>
          <a:stretch>
            <a:fillRect/>
          </a:stretch>
        </p:blipFill>
        <p:spPr>
          <a:xfrm>
            <a:off x="4024630" y="327660"/>
            <a:ext cx="2922270" cy="1184275"/>
          </a:xfrm>
          <a:prstGeom prst="rect">
            <a:avLst/>
          </a:prstGeom>
        </p:spPr>
      </p:pic>
      <p:pic>
        <p:nvPicPr>
          <p:cNvPr id="8" name="Picture 7"/>
          <p:cNvPicPr>
            <a:picLocks noChangeAspect="1"/>
          </p:cNvPicPr>
          <p:nvPr/>
        </p:nvPicPr>
        <p:blipFill>
          <a:blip r:embed="rId2">
            <a:lum bright="12000"/>
          </a:blip>
          <a:srcRect l="1151" t="2652" r="2339" b="1549"/>
          <a:stretch>
            <a:fillRect/>
          </a:stretch>
        </p:blipFill>
        <p:spPr>
          <a:xfrm>
            <a:off x="845185" y="3766185"/>
            <a:ext cx="3913505" cy="2864485"/>
          </a:xfrm>
          <a:prstGeom prst="rect">
            <a:avLst/>
          </a:prstGeom>
          <a:ln w="12700" cmpd="sng">
            <a:solidFill>
              <a:schemeClr val="bg1"/>
            </a:solidFill>
            <a:prstDash val="solid"/>
          </a:ln>
        </p:spPr>
      </p:pic>
      <p:pic>
        <p:nvPicPr>
          <p:cNvPr id="179" name="Resim 7"/>
          <p:cNvPicPr/>
          <p:nvPr/>
        </p:nvPicPr>
        <p:blipFill>
          <a:blip r:embed="rId3">
            <a:clrChange>
              <a:clrFrom>
                <a:srgbClr val="787878">
                  <a:alpha val="100000"/>
                </a:srgbClr>
              </a:clrFrom>
              <a:clrTo>
                <a:srgbClr val="787878">
                  <a:alpha val="100000"/>
                  <a:alpha val="0"/>
                </a:srgbClr>
              </a:clrTo>
            </a:clrChange>
            <a:lum bright="-6000" contrast="12000"/>
          </a:blip>
          <a:srcRect l="19790" t="32638" r="19358" b="20274"/>
          <a:stretch>
            <a:fillRect/>
          </a:stretch>
        </p:blipFill>
        <p:spPr>
          <a:xfrm>
            <a:off x="1972310" y="3913505"/>
            <a:ext cx="2178050" cy="1154430"/>
          </a:xfrm>
          <a:prstGeom prst="rect">
            <a:avLst/>
          </a:prstGeom>
          <a:ln>
            <a:noFill/>
          </a:ln>
          <a:effectLst>
            <a:outerShdw blurRad="190500" dist="50800" dir="7800000" algn="ctr" rotWithShape="0">
              <a:srgbClr val="000000">
                <a:alpha val="44000"/>
              </a:srgbClr>
            </a:outerShdw>
          </a:effectLst>
        </p:spPr>
      </p:pic>
      <p:sp>
        <p:nvSpPr>
          <p:cNvPr id="20" name="Text Box 19"/>
          <p:cNvSpPr txBox="1"/>
          <p:nvPr/>
        </p:nvSpPr>
        <p:spPr>
          <a:xfrm>
            <a:off x="826135" y="6097905"/>
            <a:ext cx="860425" cy="321945"/>
          </a:xfrm>
          <a:prstGeom prst="rect">
            <a:avLst/>
          </a:prstGeom>
          <a:noFill/>
        </p:spPr>
        <p:txBody>
          <a:bodyPr wrap="square" rtlCol="0">
            <a:spAutoFit/>
          </a:bodyPr>
          <a:p>
            <a:r>
              <a:rPr lang="tr-TR" altLang="en-US" sz="1500">
                <a:solidFill>
                  <a:schemeClr val="bg1"/>
                </a:solidFill>
                <a:latin typeface="Tahoma" panose="020B0604030504040204" charset="0"/>
                <a:cs typeface="Tahoma" panose="020B0604030504040204" charset="0"/>
              </a:rPr>
              <a:t> </a:t>
            </a:r>
            <a:r>
              <a:rPr lang="tr-TR" altLang="en-US" sz="1500" b="1">
                <a:solidFill>
                  <a:schemeClr val="bg1"/>
                </a:solidFill>
                <a:latin typeface="Tahoma" panose="020B0604030504040204" charset="0"/>
                <a:cs typeface="Tahoma" panose="020B0604030504040204" charset="0"/>
              </a:rPr>
              <a:t>Arge</a:t>
            </a:r>
            <a:r>
              <a:rPr lang="tr-TR" altLang="en-US" sz="1500">
                <a:solidFill>
                  <a:schemeClr val="bg1"/>
                </a:solidFill>
                <a:latin typeface="Tahoma" panose="020B0604030504040204" charset="0"/>
                <a:cs typeface="Tahoma" panose="020B0604030504040204" charset="0"/>
              </a:rPr>
              <a:t>       </a:t>
            </a:r>
            <a:endParaRPr lang="tr-TR" altLang="en-US" sz="1500">
              <a:solidFill>
                <a:schemeClr val="bg1"/>
              </a:solidFill>
              <a:latin typeface="Tahoma" panose="020B0604030504040204" charset="0"/>
              <a:cs typeface="Tahoma" panose="020B0604030504040204" charset="0"/>
            </a:endParaRPr>
          </a:p>
        </p:txBody>
      </p:sp>
      <p:sp>
        <p:nvSpPr>
          <p:cNvPr id="21" name="Text Box 20"/>
          <p:cNvSpPr txBox="1"/>
          <p:nvPr/>
        </p:nvSpPr>
        <p:spPr>
          <a:xfrm>
            <a:off x="3242945" y="6097905"/>
            <a:ext cx="907415" cy="321945"/>
          </a:xfrm>
          <a:prstGeom prst="rect">
            <a:avLst/>
          </a:prstGeom>
          <a:noFill/>
        </p:spPr>
        <p:txBody>
          <a:bodyPr wrap="square" rtlCol="0">
            <a:spAutoFit/>
          </a:bodyPr>
          <a:p>
            <a:r>
              <a:rPr lang="tr-TR" altLang="en-US" sz="1500" b="1">
                <a:solidFill>
                  <a:schemeClr val="bg1"/>
                </a:solidFill>
                <a:latin typeface="Tahoma" panose="020B0604030504040204" charset="0"/>
                <a:cs typeface="Tahoma" panose="020B0604030504040204" charset="0"/>
              </a:rPr>
              <a:t>Üretim</a:t>
            </a:r>
            <a:endParaRPr lang="tr-TR" altLang="en-US" sz="1500" b="1">
              <a:solidFill>
                <a:schemeClr val="bg1"/>
              </a:solidFill>
              <a:latin typeface="Tahoma" panose="020B0604030504040204" charset="0"/>
              <a:cs typeface="Tahoma" panose="020B0604030504040204" charset="0"/>
            </a:endParaRPr>
          </a:p>
        </p:txBody>
      </p:sp>
      <p:sp>
        <p:nvSpPr>
          <p:cNvPr id="18" name="Text Box 17"/>
          <p:cNvSpPr txBox="1"/>
          <p:nvPr/>
        </p:nvSpPr>
        <p:spPr>
          <a:xfrm>
            <a:off x="952500" y="1483995"/>
            <a:ext cx="1381125" cy="337185"/>
          </a:xfrm>
          <a:prstGeom prst="rect">
            <a:avLst/>
          </a:prstGeom>
          <a:noFill/>
        </p:spPr>
        <p:txBody>
          <a:bodyPr wrap="square" rtlCol="0" anchor="t">
            <a:spAutoFit/>
          </a:bodyPr>
          <a:p>
            <a:pPr indent="0" algn="r" fontAlgn="auto">
              <a:lnSpc>
                <a:spcPct val="100000"/>
              </a:lnSpc>
              <a:spcAft>
                <a:spcPts val="600"/>
              </a:spcAft>
              <a:buFont typeface="Arial" panose="020B0604020202020204" pitchFamily="34" charset="0"/>
              <a:buNone/>
            </a:pPr>
            <a:r>
              <a:rPr lang="tr-TR" sz="1600" spc="-1">
                <a:solidFill>
                  <a:srgbClr val="244583"/>
                </a:solidFill>
                <a:uFill>
                  <a:solidFill>
                    <a:srgbClr val="FFFFFF"/>
                  </a:solidFill>
                </a:uFill>
                <a:latin typeface="Calibri" panose="020F0502020204030204"/>
                <a:ea typeface="DejaVu Sans"/>
                <a:sym typeface="+mn-ea"/>
              </a:rPr>
              <a:t>Kuruluş:</a:t>
            </a:r>
            <a:r>
              <a:rPr lang="tr-TR" sz="1600" b="1" spc="-1">
                <a:solidFill>
                  <a:srgbClr val="244583"/>
                </a:solidFill>
                <a:uFill>
                  <a:solidFill>
                    <a:srgbClr val="FFFFFF"/>
                  </a:solidFill>
                </a:uFill>
                <a:latin typeface="Calibri" panose="020F0502020204030204"/>
                <a:ea typeface="DejaVu Sans"/>
                <a:sym typeface="+mn-ea"/>
              </a:rPr>
              <a:t>  2010</a:t>
            </a:r>
            <a:endParaRPr lang="tr-TR" sz="1600" b="1" spc="-1">
              <a:solidFill>
                <a:srgbClr val="244583"/>
              </a:solidFill>
              <a:uFill>
                <a:solidFill>
                  <a:srgbClr val="FFFFFF"/>
                </a:solidFill>
              </a:uFill>
              <a:latin typeface="Calibri" panose="020F0502020204030204"/>
              <a:ea typeface="DejaVu Sans"/>
              <a:sym typeface="+mn-ea"/>
            </a:endParaRPr>
          </a:p>
        </p:txBody>
      </p:sp>
      <p:grpSp>
        <p:nvGrpSpPr>
          <p:cNvPr id="30" name="Group 29"/>
          <p:cNvGrpSpPr/>
          <p:nvPr/>
        </p:nvGrpSpPr>
        <p:grpSpPr>
          <a:xfrm>
            <a:off x="2683510" y="1517015"/>
            <a:ext cx="5788025" cy="374650"/>
            <a:chOff x="3571" y="3223"/>
            <a:chExt cx="10685" cy="680"/>
          </a:xfrm>
        </p:grpSpPr>
        <p:sp>
          <p:nvSpPr>
            <p:cNvPr id="34" name="Rectangles 33"/>
            <p:cNvSpPr/>
            <p:nvPr/>
          </p:nvSpPr>
          <p:spPr>
            <a:xfrm rot="16200000" flipH="1" flipV="1">
              <a:off x="3359" y="3571"/>
              <a:ext cx="544" cy="120"/>
            </a:xfrm>
            <a:prstGeom prst="rect">
              <a:avLst/>
            </a:prstGeom>
            <a:gradFill rotWithShape="0">
              <a:gsLst>
                <a:gs pos="0">
                  <a:srgbClr val="007BD3"/>
                </a:gs>
                <a:gs pos="100000">
                  <a:srgbClr val="034373"/>
                </a:gs>
              </a:gsLst>
              <a:lin ang="5400000" scaled="0"/>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38" name="Rectangles 37"/>
            <p:cNvSpPr/>
            <p:nvPr/>
          </p:nvSpPr>
          <p:spPr>
            <a:xfrm rot="16200000" flipH="1" flipV="1">
              <a:off x="13924" y="3544"/>
              <a:ext cx="544" cy="120"/>
            </a:xfrm>
            <a:prstGeom prst="rect">
              <a:avLst/>
            </a:prstGeom>
            <a:gradFill rotWithShape="0">
              <a:gsLst>
                <a:gs pos="0">
                  <a:srgbClr val="007BD3"/>
                </a:gs>
                <a:gs pos="100000">
                  <a:srgbClr val="034373"/>
                </a:gs>
              </a:gsLst>
              <a:lin ang="5400000" scaled="0"/>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39" name="Rectangles 38"/>
            <p:cNvSpPr/>
            <p:nvPr/>
          </p:nvSpPr>
          <p:spPr>
            <a:xfrm rot="16200000" flipH="1">
              <a:off x="8846" y="-2052"/>
              <a:ext cx="135" cy="10684"/>
            </a:xfrm>
            <a:prstGeom prst="rect">
              <a:avLst/>
            </a:prstGeom>
            <a:gradFill rotWithShape="0">
              <a:gsLst>
                <a:gs pos="0">
                  <a:srgbClr val="007BD3"/>
                </a:gs>
                <a:gs pos="100000">
                  <a:srgbClr val="034373"/>
                </a:gs>
              </a:gsLst>
              <a:lin ang="5400000" scaled="0"/>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grpSp>
      <p:sp>
        <p:nvSpPr>
          <p:cNvPr id="41" name="Round Single Corner Rectangle 40"/>
          <p:cNvSpPr/>
          <p:nvPr/>
        </p:nvSpPr>
        <p:spPr>
          <a:xfrm flipV="1">
            <a:off x="844550" y="1844675"/>
            <a:ext cx="3873500" cy="372110"/>
          </a:xfrm>
          <a:prstGeom prst="round1Rect">
            <a:avLst/>
          </a:prstGeom>
          <a:gradFill rotWithShape="0">
            <a:gsLst>
              <a:gs pos="0">
                <a:schemeClr val="accent1">
                  <a:alpha val="90000"/>
                </a:schemeClr>
              </a:gs>
              <a:gs pos="100000">
                <a:schemeClr val="accent2">
                  <a:alpha val="60000"/>
                </a:schemeClr>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42" name="Text Box 41"/>
          <p:cNvSpPr txBox="1"/>
          <p:nvPr/>
        </p:nvSpPr>
        <p:spPr>
          <a:xfrm>
            <a:off x="826135" y="1845310"/>
            <a:ext cx="3935730" cy="417830"/>
          </a:xfrm>
          <a:prstGeom prst="rect">
            <a:avLst/>
          </a:prstGeom>
          <a:noFill/>
        </p:spPr>
        <p:txBody>
          <a:bodyPr wrap="square" rtlCol="0" anchor="t">
            <a:noAutofit/>
          </a:bodyPr>
          <a:p>
            <a:pPr indent="0" algn="ctr" fontAlgn="auto">
              <a:lnSpc>
                <a:spcPct val="100000"/>
              </a:lnSpc>
              <a:spcAft>
                <a:spcPts val="1200"/>
              </a:spcAft>
              <a:buFont typeface="Arial" panose="020B0604020202020204" pitchFamily="34" charset="0"/>
              <a:buNone/>
            </a:pPr>
            <a:r>
              <a:rPr lang="tr-TR" sz="2000" b="1" spc="-1">
                <a:solidFill>
                  <a:schemeClr val="bg1">
                    <a:lumMod val="95000"/>
                  </a:schemeClr>
                </a:solidFill>
                <a:uFill>
                  <a:solidFill>
                    <a:srgbClr val="FFFFFF"/>
                  </a:solidFill>
                </a:uFill>
                <a:latin typeface="Calibri" panose="020F0502020204030204"/>
                <a:ea typeface="DejaVu Sans"/>
                <a:sym typeface="+mn-ea"/>
              </a:rPr>
              <a:t>LETTA TEKNOLOJİ A.Ş.</a:t>
            </a:r>
            <a:endParaRPr lang="tr-TR" sz="2000" b="1" spc="-1">
              <a:solidFill>
                <a:schemeClr val="bg1">
                  <a:lumMod val="95000"/>
                </a:schemeClr>
              </a:solidFill>
              <a:uFill>
                <a:solidFill>
                  <a:srgbClr val="FFFFFF"/>
                </a:solidFill>
              </a:uFill>
              <a:latin typeface="Calibri" panose="020F0502020204030204"/>
              <a:ea typeface="DejaVu Sans"/>
              <a:sym typeface="+mn-ea"/>
            </a:endParaRPr>
          </a:p>
        </p:txBody>
      </p:sp>
      <p:sp>
        <p:nvSpPr>
          <p:cNvPr id="45" name="Round Single Corner Rectangle 44"/>
          <p:cNvSpPr/>
          <p:nvPr/>
        </p:nvSpPr>
        <p:spPr>
          <a:xfrm flipV="1">
            <a:off x="6388735" y="1844675"/>
            <a:ext cx="4100830" cy="370205"/>
          </a:xfrm>
          <a:prstGeom prst="round1Rect">
            <a:avLst/>
          </a:prstGeom>
          <a:gradFill rotWithShape="0">
            <a:gsLst>
              <a:gs pos="0">
                <a:schemeClr val="accent1">
                  <a:alpha val="100000"/>
                </a:schemeClr>
              </a:gs>
              <a:gs pos="100000">
                <a:schemeClr val="accent2">
                  <a:alpha val="60000"/>
                </a:schemeClr>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46" name="Text Box 45"/>
          <p:cNvSpPr txBox="1"/>
          <p:nvPr/>
        </p:nvSpPr>
        <p:spPr>
          <a:xfrm>
            <a:off x="6446520" y="1841500"/>
            <a:ext cx="4167505" cy="398780"/>
          </a:xfrm>
          <a:prstGeom prst="rect">
            <a:avLst/>
          </a:prstGeom>
          <a:noFill/>
        </p:spPr>
        <p:txBody>
          <a:bodyPr wrap="square" rtlCol="0" anchor="t">
            <a:spAutoFit/>
          </a:bodyPr>
          <a:p>
            <a:pPr indent="0" algn="ctr" fontAlgn="auto">
              <a:lnSpc>
                <a:spcPct val="100000"/>
              </a:lnSpc>
              <a:spcAft>
                <a:spcPts val="1200"/>
              </a:spcAft>
              <a:buFont typeface="Arial" panose="020B0604020202020204" pitchFamily="34" charset="0"/>
              <a:buNone/>
            </a:pPr>
            <a:r>
              <a:rPr lang="tr-TR" sz="2000" b="1" spc="-1">
                <a:solidFill>
                  <a:schemeClr val="bg1">
                    <a:lumMod val="95000"/>
                  </a:schemeClr>
                </a:solidFill>
                <a:uFill>
                  <a:solidFill>
                    <a:srgbClr val="FFFFFF"/>
                  </a:solidFill>
                </a:uFill>
                <a:latin typeface="Calibri" panose="020F0502020204030204"/>
                <a:ea typeface="DejaVu Sans"/>
                <a:sym typeface="+mn-ea"/>
              </a:rPr>
              <a:t>VendAI A.Ş.</a:t>
            </a:r>
            <a:endParaRPr lang="tr-TR" sz="2000" b="1" spc="-1">
              <a:solidFill>
                <a:schemeClr val="bg1">
                  <a:lumMod val="95000"/>
                </a:schemeClr>
              </a:solidFill>
              <a:uFill>
                <a:solidFill>
                  <a:srgbClr val="FFFFFF"/>
                </a:solidFill>
              </a:uFill>
              <a:latin typeface="Calibri" panose="020F0502020204030204"/>
              <a:ea typeface="DejaVu Sans"/>
              <a:sym typeface="+mn-ea"/>
            </a:endParaRPr>
          </a:p>
        </p:txBody>
      </p:sp>
      <p:pic>
        <p:nvPicPr>
          <p:cNvPr id="17" name="Picture 16"/>
          <p:cNvPicPr>
            <a:picLocks noChangeAspect="1"/>
          </p:cNvPicPr>
          <p:nvPr/>
        </p:nvPicPr>
        <p:blipFill>
          <a:blip r:embed="rId4"/>
          <a:stretch>
            <a:fillRect/>
          </a:stretch>
        </p:blipFill>
        <p:spPr>
          <a:xfrm>
            <a:off x="6365240" y="3766820"/>
            <a:ext cx="4157980" cy="2863850"/>
          </a:xfrm>
          <a:prstGeom prst="rect">
            <a:avLst/>
          </a:prstGeom>
          <a:ln w="12700" cmpd="sng">
            <a:solidFill>
              <a:schemeClr val="bg1"/>
            </a:solidFill>
            <a:prstDash val="solid"/>
          </a:ln>
        </p:spPr>
      </p:pic>
      <p:pic>
        <p:nvPicPr>
          <p:cNvPr id="3" name="Picture 2" descr="vendAI_logo_png_seffaf_yazili"/>
          <p:cNvPicPr>
            <a:picLocks noChangeAspect="1"/>
          </p:cNvPicPr>
          <p:nvPr/>
        </p:nvPicPr>
        <p:blipFill>
          <a:blip r:embed="rId5"/>
          <a:stretch>
            <a:fillRect/>
          </a:stretch>
        </p:blipFill>
        <p:spPr>
          <a:xfrm>
            <a:off x="7171055" y="3140710"/>
            <a:ext cx="2128520" cy="61150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1">
            <a:lum bright="6000" contrast="-18000"/>
          </a:blip>
          <a:srcRect l="12771" r="5135" b="18291"/>
          <a:stretch>
            <a:fillRect/>
          </a:stretch>
        </p:blipFill>
        <p:spPr>
          <a:xfrm>
            <a:off x="5787390" y="1745615"/>
            <a:ext cx="4701540" cy="3229610"/>
          </a:xfrm>
          <a:prstGeom prst="rect">
            <a:avLst/>
          </a:prstGeom>
        </p:spPr>
      </p:pic>
      <p:pic>
        <p:nvPicPr>
          <p:cNvPr id="13" name="Picture 12" descr="LETTA_GRUP_FOTO"/>
          <p:cNvPicPr>
            <a:picLocks noChangeAspect="1"/>
          </p:cNvPicPr>
          <p:nvPr/>
        </p:nvPicPr>
        <p:blipFill>
          <a:blip r:embed="rId2">
            <a:lum bright="12000" contrast="-18000"/>
          </a:blip>
          <a:srcRect b="11887"/>
          <a:stretch>
            <a:fillRect/>
          </a:stretch>
        </p:blipFill>
        <p:spPr>
          <a:xfrm>
            <a:off x="313690" y="1745615"/>
            <a:ext cx="5250180" cy="3230245"/>
          </a:xfrm>
          <a:prstGeom prst="rect">
            <a:avLst/>
          </a:prstGeom>
        </p:spPr>
      </p:pic>
      <p:pic>
        <p:nvPicPr>
          <p:cNvPr id="15" name="Picture 14" descr="letta logo"/>
          <p:cNvPicPr>
            <a:picLocks noChangeAspect="1"/>
          </p:cNvPicPr>
          <p:nvPr/>
        </p:nvPicPr>
        <p:blipFill>
          <a:blip r:embed="rId3">
            <a:clrChange>
              <a:clrFrom>
                <a:srgbClr val="FFFFFF">
                  <a:alpha val="100000"/>
                </a:srgbClr>
              </a:clrFrom>
              <a:clrTo>
                <a:srgbClr val="FFFFFF">
                  <a:alpha val="100000"/>
                  <a:alpha val="0"/>
                </a:srgbClr>
              </a:clrTo>
            </a:clrChange>
            <a:lum bright="12000"/>
          </a:blip>
          <a:stretch>
            <a:fillRect/>
          </a:stretch>
        </p:blipFill>
        <p:spPr>
          <a:xfrm>
            <a:off x="4024630" y="255905"/>
            <a:ext cx="2922270" cy="1184275"/>
          </a:xfrm>
          <a:prstGeom prst="rect">
            <a:avLst/>
          </a:prstGeom>
        </p:spPr>
      </p:pic>
      <p:sp>
        <p:nvSpPr>
          <p:cNvPr id="16" name="CustomShape 2"/>
          <p:cNvSpPr/>
          <p:nvPr/>
        </p:nvSpPr>
        <p:spPr>
          <a:xfrm>
            <a:off x="6191250" y="5086350"/>
            <a:ext cx="4242435" cy="627380"/>
          </a:xfrm>
          <a:prstGeom prst="rect">
            <a:avLst/>
          </a:prstGeom>
          <a:noFill/>
          <a:ln w="12700">
            <a:noFill/>
          </a:ln>
        </p:spPr>
        <p:style>
          <a:lnRef idx="0">
            <a:srgbClr val="FFFFFF"/>
          </a:lnRef>
          <a:fillRef idx="0">
            <a:srgbClr val="FFFFFF"/>
          </a:fillRef>
          <a:effectRef idx="0">
            <a:srgbClr val="FFFFFF"/>
          </a:effectRef>
          <a:fontRef idx="minor"/>
        </p:style>
        <p:txBody>
          <a:bodyPr lIns="90000" tIns="45000" rIns="90000" bIns="45000"/>
          <a:p>
            <a:pPr indent="0" algn="ctr" fontAlgn="auto">
              <a:lnSpc>
                <a:spcPct val="100000"/>
              </a:lnSpc>
              <a:spcAft>
                <a:spcPts val="600"/>
              </a:spcAft>
              <a:buFont typeface="Arial" panose="020B0604020202020204" pitchFamily="34" charset="0"/>
              <a:buNone/>
            </a:pPr>
            <a:r>
              <a:rPr lang="tr-TR" sz="2000" b="1" spc="-1">
                <a:solidFill>
                  <a:srgbClr val="244583"/>
                </a:solidFill>
                <a:uFill>
                  <a:solidFill>
                    <a:srgbClr val="FFFFFF"/>
                  </a:solidFill>
                </a:uFill>
                <a:latin typeface="Calibri" panose="020F0502020204030204"/>
                <a:ea typeface="DejaVu Sans"/>
                <a:sym typeface="+mn-ea"/>
              </a:rPr>
              <a:t>Yerleşkemiz</a:t>
            </a:r>
            <a:endParaRPr lang="tr-TR" sz="2000" b="1" spc="-1">
              <a:solidFill>
                <a:srgbClr val="244583"/>
              </a:solidFill>
              <a:uFill>
                <a:solidFill>
                  <a:srgbClr val="FFFFFF"/>
                </a:solidFill>
              </a:uFill>
              <a:latin typeface="Calibri" panose="020F0502020204030204"/>
              <a:ea typeface="DejaVu Sans"/>
              <a:sym typeface="+mn-ea"/>
            </a:endParaRPr>
          </a:p>
          <a:p>
            <a:pPr indent="0" algn="ctr" fontAlgn="auto">
              <a:lnSpc>
                <a:spcPct val="100000"/>
              </a:lnSpc>
              <a:spcAft>
                <a:spcPts val="600"/>
              </a:spcAft>
              <a:buFont typeface="Arial" panose="020B0604020202020204" pitchFamily="34" charset="0"/>
              <a:buNone/>
            </a:pPr>
            <a:r>
              <a:rPr lang="tr-TR" sz="1600" b="1" spc="-1">
                <a:solidFill>
                  <a:srgbClr val="244583"/>
                </a:solidFill>
                <a:uFill>
                  <a:solidFill>
                    <a:srgbClr val="FFFFFF"/>
                  </a:solidFill>
                </a:uFill>
                <a:latin typeface="Calibri" panose="020F0502020204030204"/>
                <a:ea typeface="DejaVu Sans"/>
                <a:sym typeface="+mn-ea"/>
              </a:rPr>
              <a:t> </a:t>
            </a:r>
            <a:r>
              <a:rPr lang="tr-TR" sz="1600" spc="-1">
                <a:solidFill>
                  <a:srgbClr val="244583"/>
                </a:solidFill>
                <a:uFill>
                  <a:solidFill>
                    <a:srgbClr val="FFFFFF"/>
                  </a:solidFill>
                </a:uFill>
                <a:latin typeface="Calibri" panose="020F0502020204030204"/>
                <a:ea typeface="DejaVu Sans"/>
                <a:sym typeface="+mn-ea"/>
              </a:rPr>
              <a:t>Bilişim Vadisi Teknopark </a:t>
            </a:r>
            <a:endParaRPr lang="tr-TR" sz="1600" spc="-1">
              <a:solidFill>
                <a:srgbClr val="244583"/>
              </a:solidFill>
              <a:uFill>
                <a:solidFill>
                  <a:srgbClr val="FFFFFF"/>
                </a:solidFill>
              </a:uFill>
              <a:latin typeface="Calibri" panose="020F0502020204030204"/>
              <a:ea typeface="DejaVu Sans"/>
              <a:sym typeface="+mn-ea"/>
            </a:endParaRPr>
          </a:p>
          <a:p>
            <a:pPr indent="0" algn="ctr" fontAlgn="auto">
              <a:lnSpc>
                <a:spcPct val="100000"/>
              </a:lnSpc>
              <a:spcAft>
                <a:spcPts val="600"/>
              </a:spcAft>
              <a:buFont typeface="Arial" panose="020B0604020202020204" pitchFamily="34" charset="0"/>
              <a:buNone/>
            </a:pPr>
            <a:r>
              <a:rPr lang="tr-TR" sz="1600" spc="-1">
                <a:solidFill>
                  <a:srgbClr val="244583"/>
                </a:solidFill>
                <a:uFill>
                  <a:solidFill>
                    <a:srgbClr val="FFFFFF"/>
                  </a:solidFill>
                </a:uFill>
                <a:latin typeface="Calibri" panose="020F0502020204030204"/>
                <a:ea typeface="DejaVu Sans"/>
                <a:sym typeface="+mn-ea"/>
              </a:rPr>
              <a:t>Gebze KOCAELİ</a:t>
            </a:r>
            <a:endParaRPr lang="tr-TR" sz="1600" spc="-1">
              <a:solidFill>
                <a:srgbClr val="244583"/>
              </a:solidFill>
              <a:uFill>
                <a:solidFill>
                  <a:srgbClr val="FFFFFF"/>
                </a:solidFill>
              </a:uFill>
              <a:latin typeface="Calibri" panose="020F0502020204030204"/>
              <a:ea typeface="DejaVu Sans"/>
              <a:sym typeface="+mn-ea"/>
            </a:endParaRPr>
          </a:p>
          <a:p>
            <a:pPr indent="0" algn="ctr" fontAlgn="auto">
              <a:lnSpc>
                <a:spcPct val="100000"/>
              </a:lnSpc>
              <a:spcAft>
                <a:spcPts val="600"/>
              </a:spcAft>
              <a:buFont typeface="Arial" panose="020B0604020202020204" pitchFamily="34" charset="0"/>
              <a:buNone/>
            </a:pPr>
            <a:endParaRPr lang="tr-TR" sz="1600" strike="noStrike" spc="-1">
              <a:solidFill>
                <a:srgbClr val="244583"/>
              </a:solidFill>
              <a:uFill>
                <a:solidFill>
                  <a:srgbClr val="FFFFFF"/>
                </a:solidFill>
              </a:uFill>
              <a:latin typeface="Calibri" panose="020F0502020204030204"/>
              <a:ea typeface="DejaVu Sans"/>
            </a:endParaRPr>
          </a:p>
          <a:p>
            <a:pPr algn="ctr">
              <a:lnSpc>
                <a:spcPct val="100000"/>
              </a:lnSpc>
            </a:pPr>
            <a:endParaRPr lang="tr-TR" sz="1600" b="1" strike="noStrike" spc="-1">
              <a:solidFill>
                <a:schemeClr val="accent1">
                  <a:lumMod val="50000"/>
                </a:schemeClr>
              </a:solidFill>
              <a:uFill>
                <a:solidFill>
                  <a:srgbClr val="FFFFFF"/>
                </a:solidFill>
              </a:uFill>
              <a:latin typeface="Calibri" panose="020F0502020204030204" charset="0"/>
              <a:cs typeface="Calibri" panose="020F0502020204030204" charset="0"/>
            </a:endParaRPr>
          </a:p>
        </p:txBody>
      </p:sp>
      <p:pic>
        <p:nvPicPr>
          <p:cNvPr id="19" name="Picture 18"/>
          <p:cNvPicPr>
            <a:picLocks noChangeAspect="1"/>
          </p:cNvPicPr>
          <p:nvPr>
            <p:custDataLst>
              <p:tags r:id="rId4"/>
            </p:custDataLst>
          </p:nvPr>
        </p:nvPicPr>
        <p:blipFill>
          <a:blip r:embed="rId5">
            <a:clrChange>
              <a:clrFrom>
                <a:srgbClr val="F6F6F6">
                  <a:alpha val="100000"/>
                </a:srgbClr>
              </a:clrFrom>
              <a:clrTo>
                <a:srgbClr val="F6F6F6">
                  <a:alpha val="100000"/>
                  <a:alpha val="0"/>
                </a:srgbClr>
              </a:clrTo>
            </a:clrChange>
            <a:lum bright="18000"/>
          </a:blip>
          <a:stretch>
            <a:fillRect/>
          </a:stretch>
        </p:blipFill>
        <p:spPr>
          <a:xfrm>
            <a:off x="9336405" y="3430905"/>
            <a:ext cx="405130" cy="486410"/>
          </a:xfrm>
          <a:prstGeom prst="rect">
            <a:avLst/>
          </a:prstGeom>
        </p:spPr>
      </p:pic>
      <p:sp>
        <p:nvSpPr>
          <p:cNvPr id="22" name="CustomShape 2"/>
          <p:cNvSpPr/>
          <p:nvPr/>
        </p:nvSpPr>
        <p:spPr>
          <a:xfrm>
            <a:off x="551815" y="5086350"/>
            <a:ext cx="4242435" cy="627380"/>
          </a:xfrm>
          <a:prstGeom prst="rect">
            <a:avLst/>
          </a:prstGeom>
          <a:noFill/>
          <a:ln w="12700">
            <a:noFill/>
          </a:ln>
        </p:spPr>
        <p:style>
          <a:lnRef idx="0">
            <a:srgbClr val="FFFFFF"/>
          </a:lnRef>
          <a:fillRef idx="0">
            <a:srgbClr val="FFFFFF"/>
          </a:fillRef>
          <a:effectRef idx="0">
            <a:srgbClr val="FFFFFF"/>
          </a:effectRef>
          <a:fontRef idx="minor"/>
        </p:style>
        <p:txBody>
          <a:bodyPr lIns="90000" tIns="45000" rIns="90000" bIns="45000"/>
          <a:p>
            <a:pPr indent="0" algn="ctr" fontAlgn="auto">
              <a:lnSpc>
                <a:spcPct val="100000"/>
              </a:lnSpc>
              <a:spcAft>
                <a:spcPts val="600"/>
              </a:spcAft>
              <a:buFont typeface="Arial" panose="020B0604020202020204" pitchFamily="34" charset="0"/>
              <a:buNone/>
            </a:pPr>
            <a:r>
              <a:rPr lang="tr-TR" sz="2000" b="1" spc="-1">
                <a:solidFill>
                  <a:srgbClr val="244583"/>
                </a:solidFill>
                <a:uFill>
                  <a:solidFill>
                    <a:srgbClr val="FFFFFF"/>
                  </a:solidFill>
                </a:uFill>
                <a:latin typeface="Calibri" panose="020F0502020204030204"/>
                <a:ea typeface="DejaVu Sans"/>
                <a:sym typeface="+mn-ea"/>
              </a:rPr>
              <a:t>Ekibimiz</a:t>
            </a:r>
            <a:endParaRPr lang="tr-TR" sz="2000" b="1" strike="noStrike" spc="-1">
              <a:solidFill>
                <a:schemeClr val="accent1">
                  <a:lumMod val="50000"/>
                </a:schemeClr>
              </a:solidFill>
              <a:uFill>
                <a:solidFill>
                  <a:srgbClr val="FFFFFF"/>
                </a:solidFill>
              </a:uFill>
              <a:latin typeface="Calibri" panose="020F0502020204030204" charset="0"/>
              <a:cs typeface="Calibri" panose="020F050202020403020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6"/>
          <p:cNvSpPr txBox="1"/>
          <p:nvPr/>
        </p:nvSpPr>
        <p:spPr>
          <a:xfrm>
            <a:off x="623570" y="2348865"/>
            <a:ext cx="9281160" cy="4425315"/>
          </a:xfrm>
          <a:prstGeom prst="rect">
            <a:avLst/>
          </a:prstGeom>
          <a:noFill/>
        </p:spPr>
        <p:txBody>
          <a:bodyPr wrap="square" rtlCol="0" anchor="t">
            <a:noAutofit/>
          </a:bodyPr>
          <a:p>
            <a:pPr marL="342900" indent="-342900" fontAlgn="auto">
              <a:spcAft>
                <a:spcPts val="900"/>
              </a:spcAft>
              <a:buFont typeface="Arial" panose="020B0604020202020204" pitchFamily="34" charset="0"/>
              <a:buChar char="•"/>
            </a:pPr>
            <a:r>
              <a:rPr lang="tr-TR" altLang="en-US" b="1">
                <a:solidFill>
                  <a:schemeClr val="tx1"/>
                </a:solidFill>
                <a:latin typeface="Calibri" panose="020F0502020204030204" charset="0"/>
                <a:cs typeface="Calibri" panose="020F0502020204030204" charset="0"/>
                <a:sym typeface="+mn-ea"/>
              </a:rPr>
              <a:t>ARGE : </a:t>
            </a:r>
            <a:r>
              <a:rPr lang="tr-TR" altLang="en-US">
                <a:solidFill>
                  <a:schemeClr val="tx1"/>
                </a:solidFill>
                <a:latin typeface="Calibri" panose="020F0502020204030204" charset="0"/>
                <a:cs typeface="Calibri" panose="020F0502020204030204" charset="0"/>
                <a:sym typeface="+mn-ea"/>
              </a:rPr>
              <a:t>  Gömülü sistemlerden bulut çözümlerine uzmanlık ve ürün deneyimi</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900"/>
              </a:spcAft>
              <a:buFont typeface="Arial" panose="020B0604020202020204" pitchFamily="34" charset="0"/>
              <a:buChar char="•"/>
            </a:pPr>
            <a:r>
              <a:rPr lang="tr-TR" altLang="en-US" b="1">
                <a:solidFill>
                  <a:schemeClr val="tx1"/>
                </a:solidFill>
                <a:latin typeface="Calibri" panose="020F0502020204030204" charset="0"/>
                <a:cs typeface="Calibri" panose="020F0502020204030204" charset="0"/>
                <a:sym typeface="+mn-ea"/>
              </a:rPr>
              <a:t>ÜRGE - ÜRÜNLEŞTİRME</a:t>
            </a:r>
            <a:r>
              <a:rPr lang="tr-TR" altLang="en-US">
                <a:solidFill>
                  <a:schemeClr val="tx1"/>
                </a:solidFill>
                <a:latin typeface="Calibri" panose="020F0502020204030204" charset="0"/>
                <a:cs typeface="Calibri" panose="020F0502020204030204" charset="0"/>
                <a:sym typeface="+mn-ea"/>
              </a:rPr>
              <a:t> :  </a:t>
            </a:r>
            <a:endParaRPr lang="tr-TR" altLang="en-US">
              <a:solidFill>
                <a:schemeClr val="tx1"/>
              </a:solidFill>
              <a:latin typeface="Calibri" panose="020F0502020204030204" charset="0"/>
              <a:cs typeface="Calibri" panose="020F0502020204030204" charset="0"/>
              <a:sym typeface="+mn-ea"/>
            </a:endParaRPr>
          </a:p>
          <a:p>
            <a:pPr indent="457200" fontAlgn="auto">
              <a:spcAft>
                <a:spcPts val="900"/>
              </a:spcAft>
              <a:buFont typeface="Arial" panose="020B0604020202020204" pitchFamily="34" charset="0"/>
              <a:buNone/>
            </a:pPr>
            <a:r>
              <a:rPr lang="tr-TR" altLang="en-US">
                <a:solidFill>
                  <a:schemeClr val="tx1"/>
                </a:solidFill>
                <a:latin typeface="Calibri" panose="020F0502020204030204" charset="0"/>
                <a:cs typeface="Calibri" panose="020F0502020204030204" charset="0"/>
                <a:sym typeface="+mn-ea"/>
              </a:rPr>
              <a:t>- ERP ile entegre maliyet ve tedarik optimizasyonu</a:t>
            </a:r>
            <a:endParaRPr lang="tr-TR" altLang="en-US">
              <a:solidFill>
                <a:schemeClr val="tx1"/>
              </a:solidFill>
              <a:latin typeface="Calibri" panose="020F0502020204030204" charset="0"/>
              <a:cs typeface="Calibri" panose="020F0502020204030204" charset="0"/>
              <a:sym typeface="+mn-ea"/>
            </a:endParaRPr>
          </a:p>
          <a:p>
            <a:pPr indent="457200" fontAlgn="auto">
              <a:spcAft>
                <a:spcPts val="900"/>
              </a:spcAft>
              <a:buFont typeface="Arial" panose="020B0604020202020204" pitchFamily="34" charset="0"/>
              <a:buNone/>
            </a:pPr>
            <a:r>
              <a:rPr lang="tr-TR" altLang="en-US">
                <a:solidFill>
                  <a:schemeClr val="tx1"/>
                </a:solidFill>
                <a:latin typeface="Calibri" panose="020F0502020204030204" charset="0"/>
                <a:cs typeface="Calibri" panose="020F0502020204030204" charset="0"/>
                <a:sym typeface="+mn-ea"/>
              </a:rPr>
              <a:t>- Elektronik &amp; mekanik ürge</a:t>
            </a:r>
            <a:endParaRPr lang="tr-TR" altLang="en-US">
              <a:solidFill>
                <a:schemeClr val="tx1"/>
              </a:solidFill>
              <a:latin typeface="Calibri" panose="020F0502020204030204" charset="0"/>
              <a:cs typeface="Calibri" panose="020F0502020204030204" charset="0"/>
              <a:sym typeface="+mn-ea"/>
            </a:endParaRPr>
          </a:p>
          <a:p>
            <a:pPr indent="457200" fontAlgn="auto">
              <a:spcAft>
                <a:spcPts val="900"/>
              </a:spcAft>
              <a:buFont typeface="Arial" panose="020B0604020202020204" pitchFamily="34" charset="0"/>
              <a:buNone/>
            </a:pPr>
            <a:r>
              <a:rPr lang="tr-TR" altLang="en-US">
                <a:solidFill>
                  <a:schemeClr val="tx1"/>
                </a:solidFill>
                <a:latin typeface="Calibri" panose="020F0502020204030204" charset="0"/>
                <a:cs typeface="Calibri" panose="020F0502020204030204" charset="0"/>
                <a:sym typeface="+mn-ea"/>
              </a:rPr>
              <a:t>- Test edilebilir kart tasarımları</a:t>
            </a:r>
            <a:endParaRPr lang="tr-TR" altLang="en-US">
              <a:solidFill>
                <a:schemeClr val="tx1"/>
              </a:solidFill>
              <a:latin typeface="Calibri" panose="020F0502020204030204" charset="0"/>
              <a:cs typeface="Calibri" panose="020F0502020204030204" charset="0"/>
              <a:sym typeface="+mn-ea"/>
            </a:endParaRPr>
          </a:p>
          <a:p>
            <a:pPr indent="457200" fontAlgn="auto">
              <a:spcAft>
                <a:spcPts val="900"/>
              </a:spcAft>
              <a:buFont typeface="Arial" panose="020B0604020202020204" pitchFamily="34" charset="0"/>
              <a:buNone/>
            </a:pPr>
            <a:r>
              <a:rPr lang="tr-TR" altLang="en-US">
                <a:solidFill>
                  <a:schemeClr val="tx1"/>
                </a:solidFill>
                <a:latin typeface="Calibri" panose="020F0502020204030204" charset="0"/>
                <a:cs typeface="Calibri" panose="020F0502020204030204" charset="0"/>
                <a:sym typeface="+mn-ea"/>
              </a:rPr>
              <a:t>- Otomatik test sistemleri, mekanik kalite kontrol şablonları</a:t>
            </a:r>
            <a:endParaRPr lang="tr-TR" altLang="en-US">
              <a:solidFill>
                <a:schemeClr val="tx1"/>
              </a:solidFill>
              <a:latin typeface="Calibri" panose="020F0502020204030204" charset="0"/>
              <a:cs typeface="Calibri" panose="020F0502020204030204" charset="0"/>
              <a:sym typeface="+mn-ea"/>
            </a:endParaRPr>
          </a:p>
          <a:p>
            <a:pPr indent="457200" fontAlgn="auto">
              <a:spcAft>
                <a:spcPts val="900"/>
              </a:spcAft>
              <a:buFont typeface="Arial" panose="020B0604020202020204" pitchFamily="34" charset="0"/>
              <a:buNone/>
            </a:pPr>
            <a:r>
              <a:rPr lang="tr-TR" altLang="en-US">
                <a:solidFill>
                  <a:schemeClr val="tx1"/>
                </a:solidFill>
                <a:latin typeface="Calibri" panose="020F0502020204030204" charset="0"/>
                <a:cs typeface="Calibri" panose="020F0502020204030204" charset="0"/>
                <a:sym typeface="+mn-ea"/>
              </a:rPr>
              <a:t>- Ambalaj çözümleri</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900"/>
              </a:spcAft>
              <a:buFont typeface="Arial" panose="020B0604020202020204" pitchFamily="34" charset="0"/>
              <a:buChar char="•"/>
            </a:pPr>
            <a:r>
              <a:rPr lang="tr-TR" altLang="en-US" b="1">
                <a:solidFill>
                  <a:schemeClr val="tx1"/>
                </a:solidFill>
                <a:latin typeface="Calibri" panose="020F0502020204030204" charset="0"/>
                <a:cs typeface="Calibri" panose="020F0502020204030204" charset="0"/>
                <a:sym typeface="+mn-ea"/>
              </a:rPr>
              <a:t>ÜRETİM:</a:t>
            </a:r>
            <a:r>
              <a:rPr lang="tr-TR" altLang="en-US">
                <a:solidFill>
                  <a:schemeClr val="tx1"/>
                </a:solidFill>
                <a:latin typeface="Calibri" panose="020F0502020204030204" charset="0"/>
                <a:cs typeface="Calibri" panose="020F0502020204030204" charset="0"/>
                <a:sym typeface="+mn-ea"/>
              </a:rPr>
              <a:t>  ERP destekli malzeme tedarik, üretim planlama,</a:t>
            </a:r>
            <a:endParaRPr lang="tr-TR" altLang="en-US">
              <a:solidFill>
                <a:schemeClr val="tx1"/>
              </a:solidFill>
              <a:latin typeface="Calibri" panose="020F0502020204030204" charset="0"/>
              <a:cs typeface="Calibri" panose="020F0502020204030204" charset="0"/>
              <a:sym typeface="+mn-ea"/>
            </a:endParaRPr>
          </a:p>
          <a:p>
            <a:pPr marL="457200" lvl="1" indent="457200" fontAlgn="auto">
              <a:spcAft>
                <a:spcPts val="900"/>
              </a:spcAft>
              <a:buFont typeface="Arial" panose="020B0604020202020204" pitchFamily="34" charset="0"/>
              <a:buNone/>
            </a:pPr>
            <a:r>
              <a:rPr lang="tr-TR" altLang="en-US">
                <a:solidFill>
                  <a:schemeClr val="tx1"/>
                </a:solidFill>
                <a:latin typeface="Calibri" panose="020F0502020204030204" charset="0"/>
                <a:cs typeface="Calibri" panose="020F0502020204030204" charset="0"/>
                <a:sym typeface="+mn-ea"/>
              </a:rPr>
              <a:t>       Elektronik kart dizgisi, montaj, test, paketleme</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900"/>
              </a:spcAft>
              <a:buFont typeface="Arial" panose="020B0604020202020204" pitchFamily="34" charset="0"/>
              <a:buChar char="•"/>
            </a:pPr>
            <a:r>
              <a:rPr lang="tr-TR" altLang="en-US" b="1">
                <a:latin typeface="Calibri" panose="020F0502020204030204" charset="0"/>
                <a:cs typeface="Calibri" panose="020F0502020204030204" charset="0"/>
                <a:sym typeface="+mn-ea"/>
              </a:rPr>
              <a:t>TEKNİK SERVİS, SATIŞ SONRASI HİZMETLER</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900"/>
              </a:spcAft>
              <a:buFont typeface="Arial" panose="020B0604020202020204" pitchFamily="34" charset="0"/>
              <a:buChar char="•"/>
            </a:pPr>
            <a:r>
              <a:rPr lang="tr-TR" altLang="en-US" b="1">
                <a:solidFill>
                  <a:schemeClr val="tx1"/>
                </a:solidFill>
                <a:latin typeface="Calibri" panose="020F0502020204030204" charset="0"/>
                <a:cs typeface="Calibri" panose="020F0502020204030204" charset="0"/>
                <a:sym typeface="+mn-ea"/>
              </a:rPr>
              <a:t>TEŞVİK &amp; DESTEKLER:</a:t>
            </a:r>
            <a:r>
              <a:rPr lang="tr-TR" altLang="en-US">
                <a:solidFill>
                  <a:schemeClr val="tx1"/>
                </a:solidFill>
                <a:latin typeface="Calibri" panose="020F0502020204030204" charset="0"/>
                <a:cs typeface="Calibri" panose="020F0502020204030204" charset="0"/>
                <a:sym typeface="+mn-ea"/>
              </a:rPr>
              <a:t> TÜBİTAK TEYDEB, KOSGEB </a:t>
            </a:r>
            <a:r>
              <a:rPr lang="tr-TR" altLang="en-US">
                <a:latin typeface="Calibri" panose="020F0502020204030204" charset="0"/>
                <a:cs typeface="Calibri" panose="020F0502020204030204" charset="0"/>
                <a:sym typeface="+mn-ea"/>
              </a:rPr>
              <a:t>destekleri</a:t>
            </a:r>
            <a:endParaRPr lang="tr-TR" altLang="en-US">
              <a:solidFill>
                <a:schemeClr val="tx1"/>
              </a:solidFill>
              <a:latin typeface="Calibri" panose="020F0502020204030204" charset="0"/>
              <a:cs typeface="Calibri" panose="020F0502020204030204" charset="0"/>
              <a:sym typeface="+mn-ea"/>
            </a:endParaRPr>
          </a:p>
        </p:txBody>
      </p:sp>
      <p:sp>
        <p:nvSpPr>
          <p:cNvPr id="7" name="CustomShape 1"/>
          <p:cNvSpPr/>
          <p:nvPr>
            <p:custDataLst>
              <p:tags r:id="rId1"/>
            </p:custDataLst>
          </p:nvPr>
        </p:nvSpPr>
        <p:spPr>
          <a:xfrm>
            <a:off x="0" y="-27940"/>
            <a:ext cx="12305665" cy="8559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algn="ctr">
              <a:lnSpc>
                <a:spcPct val="100000"/>
              </a:lnSpc>
            </a:pPr>
            <a:r>
              <a:rPr lang="tr-TR" sz="2800" spc="-1">
                <a:solidFill>
                  <a:schemeClr val="tx1"/>
                </a:solidFill>
                <a:uFill>
                  <a:solidFill>
                    <a:srgbClr val="FFFFFF"/>
                  </a:solidFill>
                </a:uFill>
                <a:latin typeface="Calibri" panose="020F0502020204030204"/>
                <a:ea typeface="DejaVu Sans"/>
                <a:sym typeface="+mn-ea"/>
              </a:rPr>
              <a:t>Yetenekler</a:t>
            </a:r>
            <a:endParaRPr lang="tr-TR" sz="2800" strike="noStrike" spc="-1">
              <a:solidFill>
                <a:schemeClr val="tx1"/>
              </a:solidFill>
              <a:uFill>
                <a:solidFill>
                  <a:srgbClr val="FFFFFF"/>
                </a:solidFill>
              </a:uFill>
              <a:latin typeface="Calibri" panose="020F0502020204030204"/>
              <a:ea typeface="DejaVu Sans"/>
              <a:sym typeface="+mn-ea"/>
            </a:endParaRPr>
          </a:p>
        </p:txBody>
      </p:sp>
      <p:pic>
        <p:nvPicPr>
          <p:cNvPr id="11" name="Picture 10" descr="arge"/>
          <p:cNvPicPr>
            <a:picLocks noChangeAspect="1"/>
          </p:cNvPicPr>
          <p:nvPr/>
        </p:nvPicPr>
        <p:blipFill>
          <a:blip r:embed="rId2">
            <a:clrChange>
              <a:clrFrom>
                <a:srgbClr val="FEFEFE">
                  <a:alpha val="100000"/>
                </a:srgbClr>
              </a:clrFrom>
              <a:clrTo>
                <a:srgbClr val="FEFEFE">
                  <a:alpha val="100000"/>
                  <a:alpha val="0"/>
                </a:srgbClr>
              </a:clrTo>
            </a:clrChange>
          </a:blip>
          <a:stretch>
            <a:fillRect/>
          </a:stretch>
        </p:blipFill>
        <p:spPr>
          <a:xfrm>
            <a:off x="552450" y="908685"/>
            <a:ext cx="10266045" cy="1223645"/>
          </a:xfrm>
          <a:prstGeom prst="rect">
            <a:avLst/>
          </a:prstGeom>
        </p:spPr>
      </p:pic>
      <p:pic>
        <p:nvPicPr>
          <p:cNvPr id="12" name="Picture 11"/>
          <p:cNvPicPr>
            <a:picLocks noChangeAspect="1"/>
          </p:cNvPicPr>
          <p:nvPr/>
        </p:nvPicPr>
        <p:blipFill>
          <a:blip r:embed="rId3"/>
          <a:stretch>
            <a:fillRect/>
          </a:stretch>
        </p:blipFill>
        <p:spPr>
          <a:xfrm>
            <a:off x="7585075" y="2780665"/>
            <a:ext cx="2574925" cy="2139315"/>
          </a:xfrm>
          <a:prstGeom prst="rect">
            <a:avLst/>
          </a:prstGeom>
        </p:spPr>
      </p:pic>
      <p:pic>
        <p:nvPicPr>
          <p:cNvPr id="9" name="Content Placeholder 9" descr="imx28"/>
          <p:cNvPicPr>
            <a:picLocks noChangeAspect="1"/>
          </p:cNvPicPr>
          <p:nvPr/>
        </p:nvPicPr>
        <p:blipFill>
          <a:blip r:embed="rId4">
            <a:clrChange>
              <a:clrFrom>
                <a:srgbClr val="FFFFFF">
                  <a:alpha val="100000"/>
                </a:srgbClr>
              </a:clrFrom>
              <a:clrTo>
                <a:srgbClr val="FFFFFF">
                  <a:alpha val="100000"/>
                  <a:alpha val="0"/>
                </a:srgbClr>
              </a:clrTo>
            </a:clrChange>
            <a:lum contrast="18000"/>
          </a:blip>
          <a:srcRect l="22329" r="25461"/>
          <a:stretch>
            <a:fillRect/>
          </a:stretch>
        </p:blipFill>
        <p:spPr>
          <a:xfrm>
            <a:off x="9264650" y="2276475"/>
            <a:ext cx="2358390" cy="2153285"/>
          </a:xfrm>
          <a:prstGeom prst="rect">
            <a:avLst/>
          </a:prstGeom>
        </p:spPr>
      </p:pic>
      <p:pic>
        <p:nvPicPr>
          <p:cNvPr id="8" name="Picture 7"/>
          <p:cNvPicPr/>
          <p:nvPr/>
        </p:nvPicPr>
        <p:blipFill>
          <a:blip r:embed="rId5">
            <a:clrChange>
              <a:clrFrom>
                <a:srgbClr val="FFFFFF">
                  <a:alpha val="100000"/>
                </a:srgbClr>
              </a:clrFrom>
              <a:clrTo>
                <a:srgbClr val="FFFFFF">
                  <a:alpha val="100000"/>
                  <a:alpha val="0"/>
                </a:srgbClr>
              </a:clrTo>
            </a:clrChange>
          </a:blip>
          <a:srcRect l="94" t="1888" r="5052" b="14534"/>
          <a:stretch>
            <a:fillRect/>
          </a:stretch>
        </p:blipFill>
        <p:spPr>
          <a:xfrm>
            <a:off x="7608570" y="5014595"/>
            <a:ext cx="3156585" cy="1529080"/>
          </a:xfrm>
          <a:prstGeom prst="rect">
            <a:avLst/>
          </a:prstGeom>
          <a:ln w="15875" cmpd="sng">
            <a:noFill/>
            <a:prstDash val="soli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1">
            <a:lum bright="6000" contrast="12000"/>
          </a:blip>
          <a:stretch>
            <a:fillRect/>
          </a:stretch>
        </p:blipFill>
        <p:spPr>
          <a:xfrm>
            <a:off x="407670" y="921385"/>
            <a:ext cx="5916930" cy="3433445"/>
          </a:xfrm>
          <a:prstGeom prst="rect">
            <a:avLst/>
          </a:prstGeom>
          <a:noFill/>
          <a:ln w="12700" cmpd="sng">
            <a:noFill/>
            <a:prstDash val="solid"/>
          </a:ln>
        </p:spPr>
      </p:pic>
      <p:sp>
        <p:nvSpPr>
          <p:cNvPr id="17" name="Text Box 16"/>
          <p:cNvSpPr txBox="1"/>
          <p:nvPr/>
        </p:nvSpPr>
        <p:spPr>
          <a:xfrm>
            <a:off x="6456045" y="836930"/>
            <a:ext cx="5436870" cy="3143250"/>
          </a:xfrm>
          <a:prstGeom prst="rect">
            <a:avLst/>
          </a:prstGeom>
          <a:noFill/>
        </p:spPr>
        <p:txBody>
          <a:bodyPr wrap="square" rtlCol="0" anchor="t">
            <a:noAutofit/>
          </a:bodyPr>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rPr>
              <a:t>Elektronik </a:t>
            </a:r>
            <a:r>
              <a:rPr lang="tr-TR" altLang="en-US" b="1">
                <a:solidFill>
                  <a:schemeClr val="tx1"/>
                </a:solidFill>
                <a:latin typeface="Calibri" panose="020F0502020204030204" charset="0"/>
                <a:cs typeface="Calibri" panose="020F0502020204030204" charset="0"/>
              </a:rPr>
              <a:t>arge </a:t>
            </a:r>
            <a:r>
              <a:rPr lang="tr-TR" altLang="en-US">
                <a:solidFill>
                  <a:schemeClr val="tx1"/>
                </a:solidFill>
                <a:latin typeface="Calibri" panose="020F0502020204030204" charset="0"/>
                <a:cs typeface="Calibri" panose="020F0502020204030204" charset="0"/>
              </a:rPr>
              <a:t>ve </a:t>
            </a:r>
            <a:r>
              <a:rPr lang="tr-TR" altLang="en-US" b="1">
                <a:solidFill>
                  <a:schemeClr val="tx1"/>
                </a:solidFill>
                <a:latin typeface="Calibri" panose="020F0502020204030204" charset="0"/>
                <a:cs typeface="Calibri" panose="020F0502020204030204" charset="0"/>
              </a:rPr>
              <a:t>ürge </a:t>
            </a:r>
            <a:r>
              <a:rPr lang="tr-TR" altLang="en-US">
                <a:solidFill>
                  <a:schemeClr val="tx1"/>
                </a:solidFill>
                <a:latin typeface="Calibri" panose="020F0502020204030204" charset="0"/>
                <a:cs typeface="Calibri" panose="020F0502020204030204" charset="0"/>
              </a:rPr>
              <a:t>deneyimi</a:t>
            </a:r>
            <a:endParaRPr lang="tr-TR" altLang="en-US">
              <a:solidFill>
                <a:schemeClr val="tx1"/>
              </a:solidFill>
              <a:latin typeface="Calibri" panose="020F0502020204030204" charset="0"/>
              <a:cs typeface="Calibri" panose="020F0502020204030204" charset="0"/>
            </a:endParaRPr>
          </a:p>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sym typeface="+mn-ea"/>
              </a:rPr>
              <a:t>Çok katmanlı devre tasarımları</a:t>
            </a:r>
            <a:endParaRPr lang="en-US">
              <a:solidFill>
                <a:schemeClr val="tx1"/>
              </a:solidFill>
              <a:latin typeface="Calibri" panose="020F0502020204030204" charset="0"/>
              <a:cs typeface="Calibri" panose="020F0502020204030204" charset="0"/>
              <a:sym typeface="+mn-ea"/>
            </a:endParaRPr>
          </a:p>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sym typeface="+mn-ea"/>
              </a:rPr>
              <a:t>Gömülü yazılım geliştirme (Linux, RTOS, ...)</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sym typeface="+mn-ea"/>
              </a:rPr>
              <a:t>Özgün ARM-Linux SOM modül çözümleri</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sym typeface="+mn-ea"/>
              </a:rPr>
              <a:t>Çok düşük güç tüketimli IoT sensör çözümleri</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sym typeface="+mn-ea"/>
              </a:rPr>
              <a:t>Merkezi yönetim bulut sunucu uygulamaları</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sym typeface="+mn-ea"/>
              </a:rPr>
              <a:t>Nesnelerin İnternet’i çözümleri (IoT) </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sym typeface="+mn-ea"/>
              </a:rPr>
              <a:t>Mekanik tasarım altyapısı </a:t>
            </a:r>
            <a:endParaRPr lang="tr-TR" altLang="en-US">
              <a:solidFill>
                <a:schemeClr val="tx1"/>
              </a:solidFill>
              <a:latin typeface="Calibri" panose="020F0502020204030204" charset="0"/>
              <a:cs typeface="Calibri" panose="020F0502020204030204" charset="0"/>
              <a:sym typeface="+mn-ea"/>
            </a:endParaRPr>
          </a:p>
          <a:p>
            <a:pPr marL="342900" indent="-342900" fontAlgn="auto">
              <a:spcAft>
                <a:spcPts val="300"/>
              </a:spcAft>
              <a:buFont typeface="Arial" panose="020B0604020202020204" pitchFamily="34" charset="0"/>
              <a:buChar char="•"/>
            </a:pPr>
            <a:r>
              <a:rPr lang="tr-TR" altLang="en-US">
                <a:solidFill>
                  <a:schemeClr val="tx1"/>
                </a:solidFill>
                <a:latin typeface="Calibri" panose="020F0502020204030204" charset="0"/>
                <a:cs typeface="Calibri" panose="020F0502020204030204" charset="0"/>
                <a:sym typeface="+mn-ea"/>
              </a:rPr>
              <a:t>Tasarım, test ve prototipleme araçları</a:t>
            </a:r>
            <a:endParaRPr lang="tr-TR" altLang="en-US">
              <a:solidFill>
                <a:schemeClr val="tx1"/>
              </a:solidFill>
              <a:latin typeface="Calibri" panose="020F0502020204030204" charset="0"/>
              <a:cs typeface="Calibri" panose="020F0502020204030204" charset="0"/>
              <a:sym typeface="+mn-ea"/>
            </a:endParaRPr>
          </a:p>
        </p:txBody>
      </p:sp>
      <p:sp>
        <p:nvSpPr>
          <p:cNvPr id="7" name="CustomShape 1"/>
          <p:cNvSpPr/>
          <p:nvPr>
            <p:custDataLst>
              <p:tags r:id="rId2"/>
            </p:custDataLst>
          </p:nvPr>
        </p:nvSpPr>
        <p:spPr>
          <a:xfrm>
            <a:off x="-79375" y="-26670"/>
            <a:ext cx="12305665" cy="8559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algn="ctr">
              <a:lnSpc>
                <a:spcPct val="100000"/>
              </a:lnSpc>
            </a:pPr>
            <a:r>
              <a:rPr lang="tr-TR" sz="2800" spc="-1">
                <a:solidFill>
                  <a:schemeClr val="tx1"/>
                </a:solidFill>
                <a:uFill>
                  <a:solidFill>
                    <a:srgbClr val="FFFFFF"/>
                  </a:solidFill>
                </a:uFill>
                <a:latin typeface="Calibri" panose="020F0502020204030204"/>
                <a:ea typeface="DejaVu Sans"/>
                <a:sym typeface="+mn-ea"/>
              </a:rPr>
              <a:t>Arge  Altyapısı</a:t>
            </a:r>
            <a:endParaRPr lang="tr-TR" sz="2800" strike="noStrike" spc="-1">
              <a:solidFill>
                <a:schemeClr val="tx1"/>
              </a:solidFill>
              <a:uFill>
                <a:solidFill>
                  <a:srgbClr val="FFFFFF"/>
                </a:solidFill>
              </a:uFill>
              <a:latin typeface="Calibri" panose="020F0502020204030204"/>
              <a:ea typeface="DejaVu Sans"/>
              <a:sym typeface="+mn-ea"/>
            </a:endParaRPr>
          </a:p>
        </p:txBody>
      </p:sp>
      <p:pic>
        <p:nvPicPr>
          <p:cNvPr id="4" name="Picture 3"/>
          <p:cNvPicPr/>
          <p:nvPr/>
        </p:nvPicPr>
        <p:blipFill>
          <a:blip r:embed="rId3"/>
          <a:stretch>
            <a:fillRect/>
          </a:stretch>
        </p:blipFill>
        <p:spPr>
          <a:xfrm>
            <a:off x="5807710" y="4580890"/>
            <a:ext cx="1475105" cy="1367155"/>
          </a:xfrm>
          <a:prstGeom prst="rect">
            <a:avLst/>
          </a:prstGeom>
        </p:spPr>
      </p:pic>
      <p:pic>
        <p:nvPicPr>
          <p:cNvPr id="6" name="Picture 5"/>
          <p:cNvPicPr/>
          <p:nvPr/>
        </p:nvPicPr>
        <p:blipFill>
          <a:blip r:embed="rId4"/>
          <a:stretch>
            <a:fillRect/>
          </a:stretch>
        </p:blipFill>
        <p:spPr>
          <a:xfrm>
            <a:off x="6240145" y="6129655"/>
            <a:ext cx="1355090" cy="600710"/>
          </a:xfrm>
          <a:prstGeom prst="rect">
            <a:avLst/>
          </a:prstGeom>
        </p:spPr>
      </p:pic>
      <p:pic>
        <p:nvPicPr>
          <p:cNvPr id="221" name="Picture 18"/>
          <p:cNvPicPr/>
          <p:nvPr/>
        </p:nvPicPr>
        <p:blipFill>
          <a:blip r:embed="rId5">
            <a:lum bright="12000"/>
          </a:blip>
          <a:stretch>
            <a:fillRect/>
          </a:stretch>
        </p:blipFill>
        <p:spPr>
          <a:xfrm>
            <a:off x="4321175" y="5501005"/>
            <a:ext cx="1586865" cy="1356995"/>
          </a:xfrm>
          <a:prstGeom prst="rect">
            <a:avLst/>
          </a:prstGeom>
          <a:ln>
            <a:noFill/>
          </a:ln>
        </p:spPr>
      </p:pic>
      <p:pic>
        <p:nvPicPr>
          <p:cNvPr id="3" name="Picture 2"/>
          <p:cNvPicPr>
            <a:picLocks noChangeAspect="1"/>
          </p:cNvPicPr>
          <p:nvPr/>
        </p:nvPicPr>
        <p:blipFill>
          <a:blip r:embed="rId6"/>
          <a:stretch>
            <a:fillRect/>
          </a:stretch>
        </p:blipFill>
        <p:spPr>
          <a:xfrm>
            <a:off x="7536180" y="4508500"/>
            <a:ext cx="2929255" cy="2145665"/>
          </a:xfrm>
          <a:prstGeom prst="rect">
            <a:avLst/>
          </a:prstGeom>
          <a:effectLst>
            <a:softEdge rad="12700"/>
          </a:effectLst>
        </p:spPr>
      </p:pic>
      <p:pic>
        <p:nvPicPr>
          <p:cNvPr id="2" name="Picture 1"/>
          <p:cNvPicPr>
            <a:picLocks noChangeAspect="1"/>
          </p:cNvPicPr>
          <p:nvPr/>
        </p:nvPicPr>
        <p:blipFill>
          <a:blip r:embed="rId7"/>
          <a:stretch>
            <a:fillRect/>
          </a:stretch>
        </p:blipFill>
        <p:spPr>
          <a:xfrm>
            <a:off x="551180" y="4509135"/>
            <a:ext cx="3509010" cy="2184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9"/>
          <p:cNvSpPr txBox="1"/>
          <p:nvPr/>
        </p:nvSpPr>
        <p:spPr>
          <a:xfrm>
            <a:off x="909955" y="4846320"/>
            <a:ext cx="5030470" cy="1748155"/>
          </a:xfrm>
          <a:prstGeom prst="rect">
            <a:avLst/>
          </a:prstGeom>
          <a:noFill/>
        </p:spPr>
        <p:txBody>
          <a:bodyPr wrap="square" rtlCol="0" anchor="t">
            <a:noAutofit/>
          </a:bodyPr>
          <a:p>
            <a:pPr indent="0" fontAlgn="auto">
              <a:spcAft>
                <a:spcPts val="600"/>
              </a:spcAft>
            </a:pPr>
            <a:r>
              <a:rPr lang="en-US">
                <a:solidFill>
                  <a:schemeClr val="tx1"/>
                </a:solidFill>
                <a:latin typeface="Calibri" panose="020F0502020204030204" charset="0"/>
                <a:cs typeface="Calibri" panose="020F0502020204030204" charset="0"/>
              </a:rPr>
              <a:t>• </a:t>
            </a:r>
            <a:r>
              <a:rPr lang="tr-TR" altLang="en-US">
                <a:solidFill>
                  <a:schemeClr val="tx1"/>
                </a:solidFill>
                <a:latin typeface="Calibri" panose="020F0502020204030204" charset="0"/>
                <a:cs typeface="Calibri" panose="020F0502020204030204" charset="0"/>
              </a:rPr>
              <a:t>Tam otomatik SMD elektronik dizgi hattı</a:t>
            </a:r>
            <a:endParaRPr lang="tr-TR" altLang="en-US">
              <a:solidFill>
                <a:schemeClr val="tx1"/>
              </a:solidFill>
              <a:latin typeface="Calibri" panose="020F0502020204030204" charset="0"/>
              <a:cs typeface="Calibri" panose="020F0502020204030204" charset="0"/>
            </a:endParaRPr>
          </a:p>
          <a:p>
            <a:pPr indent="0" fontAlgn="auto">
              <a:spcAft>
                <a:spcPts val="600"/>
              </a:spcAft>
            </a:pPr>
            <a:r>
              <a:rPr lang="en-US">
                <a:solidFill>
                  <a:schemeClr val="tx1"/>
                </a:solidFill>
                <a:latin typeface="Calibri" panose="020F0502020204030204" charset="0"/>
                <a:cs typeface="Calibri" panose="020F0502020204030204" charset="0"/>
                <a:sym typeface="+mn-ea"/>
              </a:rPr>
              <a:t>• </a:t>
            </a:r>
            <a:r>
              <a:rPr lang="tr-TR" altLang="en-US">
                <a:solidFill>
                  <a:schemeClr val="tx1"/>
                </a:solidFill>
                <a:latin typeface="Calibri" panose="020F0502020204030204" charset="0"/>
                <a:cs typeface="Calibri" panose="020F0502020204030204" charset="0"/>
                <a:sym typeface="+mn-ea"/>
              </a:rPr>
              <a:t>ESD korumalı üretim ortamı</a:t>
            </a:r>
            <a:endParaRPr lang="tr-TR" altLang="en-US">
              <a:solidFill>
                <a:schemeClr val="tx1"/>
              </a:solidFill>
              <a:latin typeface="Calibri" panose="020F0502020204030204" charset="0"/>
              <a:cs typeface="Calibri" panose="020F0502020204030204" charset="0"/>
              <a:sym typeface="+mn-ea"/>
            </a:endParaRPr>
          </a:p>
          <a:p>
            <a:pPr indent="0" fontAlgn="auto">
              <a:spcAft>
                <a:spcPts val="600"/>
              </a:spcAft>
            </a:pPr>
            <a:r>
              <a:rPr lang="en-US">
                <a:solidFill>
                  <a:schemeClr val="tx1"/>
                </a:solidFill>
                <a:latin typeface="Calibri" panose="020F0502020204030204" charset="0"/>
                <a:cs typeface="Calibri" panose="020F0502020204030204" charset="0"/>
                <a:sym typeface="+mn-ea"/>
              </a:rPr>
              <a:t>• </a:t>
            </a:r>
            <a:r>
              <a:rPr lang="tr-TR" altLang="en-US">
                <a:solidFill>
                  <a:schemeClr val="tx1"/>
                </a:solidFill>
                <a:latin typeface="Calibri" panose="020F0502020204030204" charset="0"/>
                <a:cs typeface="Calibri" panose="020F0502020204030204" charset="0"/>
                <a:sym typeface="+mn-ea"/>
              </a:rPr>
              <a:t>Kurşunsuz, çevre dostu üretim</a:t>
            </a:r>
            <a:endParaRPr lang="tr-TR" altLang="en-US">
              <a:solidFill>
                <a:schemeClr val="tx1"/>
              </a:solidFill>
              <a:latin typeface="Calibri" panose="020F0502020204030204" charset="0"/>
              <a:cs typeface="Calibri" panose="020F0502020204030204" charset="0"/>
              <a:sym typeface="+mn-ea"/>
            </a:endParaRPr>
          </a:p>
          <a:p>
            <a:pPr indent="0" fontAlgn="auto">
              <a:spcAft>
                <a:spcPts val="600"/>
              </a:spcAft>
            </a:pPr>
            <a:r>
              <a:rPr lang="tr-TR" altLang="en-US">
                <a:solidFill>
                  <a:schemeClr val="tx1"/>
                </a:solidFill>
                <a:latin typeface="Calibri" panose="020F0502020204030204" charset="0"/>
                <a:cs typeface="Calibri" panose="020F0502020204030204" charset="0"/>
                <a:sym typeface="+mn-ea"/>
              </a:rPr>
              <a:t>• Elektronik ve mekanik montaj hattı </a:t>
            </a:r>
            <a:endParaRPr lang="tr-TR" altLang="en-US">
              <a:solidFill>
                <a:schemeClr val="tx1"/>
              </a:solidFill>
              <a:latin typeface="Calibri" panose="020F0502020204030204" charset="0"/>
              <a:cs typeface="Calibri" panose="020F0502020204030204" charset="0"/>
              <a:sym typeface="+mn-ea"/>
            </a:endParaRPr>
          </a:p>
        </p:txBody>
      </p:sp>
      <p:pic>
        <p:nvPicPr>
          <p:cNvPr id="4" name="Picture 3"/>
          <p:cNvPicPr>
            <a:picLocks noChangeAspect="1"/>
          </p:cNvPicPr>
          <p:nvPr/>
        </p:nvPicPr>
        <p:blipFill>
          <a:blip r:embed="rId1">
            <a:lum bright="18000" contrast="12000"/>
          </a:blip>
          <a:srcRect l="-9930" r="-11231"/>
          <a:stretch>
            <a:fillRect/>
          </a:stretch>
        </p:blipFill>
        <p:spPr>
          <a:xfrm>
            <a:off x="358775" y="836930"/>
            <a:ext cx="5925185" cy="3681730"/>
          </a:xfrm>
          <a:prstGeom prst="rect">
            <a:avLst/>
          </a:prstGeom>
        </p:spPr>
      </p:pic>
      <p:sp>
        <p:nvSpPr>
          <p:cNvPr id="7" name="CustomShape 1"/>
          <p:cNvSpPr/>
          <p:nvPr>
            <p:custDataLst>
              <p:tags r:id="rId2"/>
            </p:custDataLst>
          </p:nvPr>
        </p:nvSpPr>
        <p:spPr>
          <a:xfrm>
            <a:off x="-30480" y="-27305"/>
            <a:ext cx="12222480" cy="7493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algn="ctr">
              <a:lnSpc>
                <a:spcPct val="100000"/>
              </a:lnSpc>
            </a:pPr>
            <a:r>
              <a:rPr lang="tr-TR" sz="2800" spc="-1">
                <a:solidFill>
                  <a:schemeClr val="tx1"/>
                </a:solidFill>
                <a:uFill>
                  <a:solidFill>
                    <a:srgbClr val="FFFFFF"/>
                  </a:solidFill>
                </a:uFill>
                <a:latin typeface="Calibri" panose="020F0502020204030204"/>
                <a:ea typeface="DejaVu Sans"/>
                <a:sym typeface="+mn-ea"/>
              </a:rPr>
              <a:t>Üretim  Altyapısı</a:t>
            </a:r>
            <a:endParaRPr lang="tr-TR" sz="2800" strike="noStrike" spc="-1">
              <a:solidFill>
                <a:schemeClr val="tx1"/>
              </a:solidFill>
              <a:uFill>
                <a:solidFill>
                  <a:srgbClr val="FFFFFF"/>
                </a:solidFill>
              </a:uFill>
              <a:latin typeface="Calibri" panose="020F0502020204030204"/>
              <a:ea typeface="DejaVu Sans"/>
              <a:sym typeface="+mn-ea"/>
            </a:endParaRPr>
          </a:p>
        </p:txBody>
      </p:sp>
      <p:sp>
        <p:nvSpPr>
          <p:cNvPr id="3" name="Text Box 2"/>
          <p:cNvSpPr txBox="1"/>
          <p:nvPr/>
        </p:nvSpPr>
        <p:spPr>
          <a:xfrm>
            <a:off x="5951220" y="4868545"/>
            <a:ext cx="3890645" cy="1680845"/>
          </a:xfrm>
          <a:prstGeom prst="rect">
            <a:avLst/>
          </a:prstGeom>
          <a:noFill/>
        </p:spPr>
        <p:txBody>
          <a:bodyPr wrap="square" rtlCol="0" anchor="t">
            <a:noAutofit/>
          </a:bodyPr>
          <a:p>
            <a:pPr indent="0" fontAlgn="auto">
              <a:spcAft>
                <a:spcPts val="600"/>
              </a:spcAft>
            </a:pPr>
            <a:r>
              <a:rPr lang="tr-TR" altLang="en-US">
                <a:latin typeface="Calibri" panose="020F0502020204030204" charset="0"/>
                <a:cs typeface="Calibri" panose="020F0502020204030204" charset="0"/>
                <a:sym typeface="+mn-ea"/>
              </a:rPr>
              <a:t>• Ürüne özel tasarlanmış otomatik test sistemleri</a:t>
            </a:r>
            <a:endParaRPr lang="tr-TR" altLang="en-US">
              <a:solidFill>
                <a:schemeClr val="tx1"/>
              </a:solidFill>
              <a:latin typeface="Calibri" panose="020F0502020204030204" charset="0"/>
              <a:cs typeface="Calibri" panose="020F0502020204030204" charset="0"/>
              <a:sym typeface="+mn-ea"/>
            </a:endParaRPr>
          </a:p>
          <a:p>
            <a:pPr indent="0" fontAlgn="auto">
              <a:spcAft>
                <a:spcPts val="600"/>
              </a:spcAft>
            </a:pPr>
            <a:r>
              <a:rPr lang="tr-TR" altLang="en-US">
                <a:latin typeface="Calibri" panose="020F0502020204030204" charset="0"/>
                <a:cs typeface="Calibri" panose="020F0502020204030204" charset="0"/>
                <a:sym typeface="+mn-ea"/>
              </a:rPr>
              <a:t>• Arge tasarım araçlarına ve ERP sistemine entegrasyon</a:t>
            </a:r>
            <a:endParaRPr lang="tr-TR" altLang="en-US">
              <a:solidFill>
                <a:schemeClr val="tx1"/>
              </a:solidFill>
              <a:latin typeface="Calibri" panose="020F0502020204030204" charset="0"/>
              <a:cs typeface="Calibri" panose="020F0502020204030204" charset="0"/>
              <a:sym typeface="+mn-ea"/>
            </a:endParaRPr>
          </a:p>
          <a:p>
            <a:pPr indent="0" fontAlgn="auto">
              <a:spcAft>
                <a:spcPts val="600"/>
              </a:spcAft>
            </a:pPr>
            <a:r>
              <a:rPr lang="tr-TR" altLang="en-US">
                <a:latin typeface="Calibri" panose="020F0502020204030204" charset="0"/>
                <a:cs typeface="Calibri" panose="020F0502020204030204" charset="0"/>
                <a:sym typeface="+mn-ea"/>
              </a:rPr>
              <a:t>• Dizgi kapasitesi: 38.000 malzeme/saat</a:t>
            </a:r>
            <a:endParaRPr lang="tr-TR" altLang="en-US">
              <a:solidFill>
                <a:schemeClr val="tx1"/>
              </a:solidFill>
              <a:latin typeface="Calibri" panose="020F0502020204030204" charset="0"/>
              <a:cs typeface="Calibri" panose="020F0502020204030204" charset="0"/>
              <a:sym typeface="+mn-ea"/>
            </a:endParaRPr>
          </a:p>
          <a:p>
            <a:pPr indent="0" fontAlgn="auto">
              <a:spcAft>
                <a:spcPts val="600"/>
              </a:spcAft>
            </a:pPr>
            <a:endParaRPr lang="tr-TR" altLang="en-US">
              <a:solidFill>
                <a:schemeClr val="tx1"/>
              </a:solidFill>
              <a:latin typeface="Calibri" panose="020F0502020204030204" charset="0"/>
              <a:cs typeface="Calibri" panose="020F0502020204030204" charset="0"/>
              <a:sym typeface="+mn-ea"/>
            </a:endParaRPr>
          </a:p>
          <a:p>
            <a:endParaRPr lang="tr-TR" altLang="en-US">
              <a:solidFill>
                <a:schemeClr val="tx1"/>
              </a:solidFill>
              <a:latin typeface="Calibri" panose="020F0502020204030204" charset="0"/>
              <a:cs typeface="Calibri" panose="020F0502020204030204" charset="0"/>
              <a:sym typeface="+mn-ea"/>
            </a:endParaRPr>
          </a:p>
        </p:txBody>
      </p:sp>
      <p:pic>
        <p:nvPicPr>
          <p:cNvPr id="5" name="Picture 4"/>
          <p:cNvPicPr>
            <a:picLocks noChangeAspect="1"/>
          </p:cNvPicPr>
          <p:nvPr/>
        </p:nvPicPr>
        <p:blipFill>
          <a:blip r:embed="rId3">
            <a:clrChange>
              <a:clrFrom>
                <a:srgbClr val="FEFEFE">
                  <a:alpha val="100000"/>
                </a:srgbClr>
              </a:clrFrom>
              <a:clrTo>
                <a:srgbClr val="FEFEFE">
                  <a:alpha val="100000"/>
                  <a:alpha val="0"/>
                </a:srgbClr>
              </a:clrTo>
            </a:clrChange>
            <a:lum bright="-6000"/>
          </a:blip>
          <a:stretch>
            <a:fillRect/>
          </a:stretch>
        </p:blipFill>
        <p:spPr>
          <a:xfrm>
            <a:off x="4606925" y="3860800"/>
            <a:ext cx="971550" cy="633095"/>
          </a:xfrm>
          <a:prstGeom prst="rect">
            <a:avLst/>
          </a:prstGeom>
        </p:spPr>
      </p:pic>
      <p:pic>
        <p:nvPicPr>
          <p:cNvPr id="8" name="Picture 7"/>
          <p:cNvPicPr>
            <a:picLocks noChangeAspect="1"/>
          </p:cNvPicPr>
          <p:nvPr/>
        </p:nvPicPr>
        <p:blipFill>
          <a:blip r:embed="rId4">
            <a:lum bright="24000" contrast="6000"/>
          </a:blip>
          <a:srcRect l="-10053" r="-12998" b="9957"/>
          <a:stretch>
            <a:fillRect/>
          </a:stretch>
        </p:blipFill>
        <p:spPr>
          <a:xfrm>
            <a:off x="5652770" y="836930"/>
            <a:ext cx="4659630" cy="36766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clrChange>
              <a:clrFrom>
                <a:srgbClr val="FFFFFF"/>
              </a:clrFrom>
              <a:clrTo>
                <a:srgbClr val="FFFFFF">
                  <a:alpha val="0"/>
                </a:srgbClr>
              </a:clrTo>
            </a:clrChange>
            <a:lum bright="12000"/>
          </a:blip>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1127760" y="836295"/>
            <a:ext cx="9697720" cy="5896610"/>
            <a:chOff x="1776" y="1317"/>
            <a:chExt cx="15272" cy="9286"/>
          </a:xfrm>
        </p:grpSpPr>
        <p:graphicFrame>
          <p:nvGraphicFramePr>
            <p:cNvPr id="18" name="Object 17"/>
            <p:cNvGraphicFramePr/>
            <p:nvPr/>
          </p:nvGraphicFramePr>
          <p:xfrm>
            <a:off x="1776" y="1317"/>
            <a:ext cx="15272" cy="9287"/>
          </p:xfrm>
          <a:graphic>
            <a:graphicData uri="http://schemas.openxmlformats.org/presentationml/2006/ole">
              <mc:AlternateContent xmlns:mc="http://schemas.openxmlformats.org/markup-compatibility/2006">
                <mc:Choice xmlns:v="urn:schemas-microsoft-com:vml" Requires="v">
                  <p:oleObj spid="_x0000_s19" name="" r:id="rId2" imgW="9690100" imgH="5892800" progId="Paint.Picture">
                    <p:embed/>
                  </p:oleObj>
                </mc:Choice>
                <mc:Fallback>
                  <p:oleObj name="" r:id="rId2" imgW="9690100" imgH="5892800" progId="Paint.Picture">
                    <p:embed/>
                    <p:pic>
                      <p:nvPicPr>
                        <p:cNvPr id="0" name="Picture 18"/>
                        <p:cNvPicPr/>
                        <p:nvPr/>
                      </p:nvPicPr>
                      <p:blipFill>
                        <a:blip r:embed="rId3"/>
                        <a:stretch>
                          <a:fillRect/>
                        </a:stretch>
                      </p:blipFill>
                      <p:spPr>
                        <a:xfrm>
                          <a:off x="1776" y="1317"/>
                          <a:ext cx="15272" cy="9287"/>
                        </a:xfrm>
                        <a:prstGeom prst="rect">
                          <a:avLst/>
                        </a:prstGeom>
                      </p:spPr>
                    </p:pic>
                  </p:oleObj>
                </mc:Fallback>
              </mc:AlternateContent>
            </a:graphicData>
          </a:graphic>
        </p:graphicFrame>
        <p:sp>
          <p:nvSpPr>
            <p:cNvPr id="13" name="Text Box 12"/>
            <p:cNvSpPr txBox="1"/>
            <p:nvPr/>
          </p:nvSpPr>
          <p:spPr>
            <a:xfrm>
              <a:off x="9031" y="9710"/>
              <a:ext cx="2637" cy="531"/>
            </a:xfrm>
            <a:prstGeom prst="rect">
              <a:avLst/>
            </a:prstGeom>
            <a:noFill/>
          </p:spPr>
          <p:txBody>
            <a:bodyPr wrap="square" rtlCol="0">
              <a:spAutoFit/>
            </a:bodyPr>
            <a:p>
              <a:r>
                <a:rPr lang="tr-TR" altLang="en-US" sz="1600" b="1">
                  <a:solidFill>
                    <a:schemeClr val="bg1"/>
                  </a:solidFill>
                </a:rPr>
                <a:t>Vending - POS </a:t>
              </a:r>
              <a:endParaRPr lang="tr-TR" altLang="en-US" sz="1600" b="1">
                <a:solidFill>
                  <a:schemeClr val="bg1"/>
                </a:solidFill>
              </a:endParaRPr>
            </a:p>
          </p:txBody>
        </p:sp>
        <p:sp>
          <p:nvSpPr>
            <p:cNvPr id="14" name="Text Box 13"/>
            <p:cNvSpPr txBox="1"/>
            <p:nvPr/>
          </p:nvSpPr>
          <p:spPr>
            <a:xfrm>
              <a:off x="14248" y="9481"/>
              <a:ext cx="2600" cy="919"/>
            </a:xfrm>
            <a:prstGeom prst="rect">
              <a:avLst/>
            </a:prstGeom>
            <a:noFill/>
          </p:spPr>
          <p:txBody>
            <a:bodyPr wrap="square" rtlCol="0">
              <a:spAutoFit/>
            </a:bodyPr>
            <a:p>
              <a:pPr algn="ctr"/>
              <a:r>
                <a:rPr lang="tr-TR" altLang="en-US" sz="1600" b="1">
                  <a:solidFill>
                    <a:schemeClr val="bg1"/>
                  </a:solidFill>
                </a:rPr>
                <a:t>ArGe &amp; Üretim</a:t>
              </a:r>
              <a:endParaRPr lang="tr-TR" altLang="en-US" sz="1600" b="1">
                <a:solidFill>
                  <a:schemeClr val="bg1"/>
                </a:solidFill>
              </a:endParaRPr>
            </a:p>
            <a:p>
              <a:pPr algn="ctr"/>
              <a:r>
                <a:rPr lang="tr-TR" altLang="en-US" sz="1600" b="1">
                  <a:solidFill>
                    <a:schemeClr val="bg1"/>
                  </a:solidFill>
                </a:rPr>
                <a:t>Hizmetleri</a:t>
              </a:r>
              <a:endParaRPr lang="tr-TR" altLang="en-US" sz="1600" b="1">
                <a:solidFill>
                  <a:schemeClr val="bg1"/>
                </a:solidFill>
              </a:endParaRPr>
            </a:p>
          </p:txBody>
        </p:sp>
      </p:grpSp>
      <p:sp>
        <p:nvSpPr>
          <p:cNvPr id="21" name="CustomShape 1"/>
          <p:cNvSpPr/>
          <p:nvPr/>
        </p:nvSpPr>
        <p:spPr>
          <a:xfrm>
            <a:off x="2136140" y="45085"/>
            <a:ext cx="7836535" cy="8559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marL="342900" indent="-342265" algn="ctr">
              <a:lnSpc>
                <a:spcPct val="100000"/>
              </a:lnSpc>
              <a:spcBef>
                <a:spcPts val="360"/>
              </a:spcBef>
            </a:pPr>
            <a:r>
              <a:rPr lang="tr-TR" sz="3000" spc="-1">
                <a:solidFill>
                  <a:srgbClr val="244583"/>
                </a:solidFill>
                <a:uFill>
                  <a:solidFill>
                    <a:srgbClr val="FFFFFF"/>
                  </a:solidFill>
                </a:uFill>
                <a:latin typeface="Calibri" panose="020F0502020204030204"/>
                <a:ea typeface="DejaVu Sans"/>
                <a:sym typeface="+mn-ea"/>
              </a:rPr>
              <a:t>Ürünler &amp; Çözümler</a:t>
            </a:r>
            <a:endParaRPr lang="tr-TR" sz="3000" strike="noStrike" spc="-1">
              <a:solidFill>
                <a:srgbClr val="244583"/>
              </a:solidFill>
              <a:uFill>
                <a:solidFill>
                  <a:srgbClr val="FFFFFF"/>
                </a:solidFill>
              </a:uFill>
              <a:latin typeface="Calibri" panose="020F0502020204030204"/>
              <a:ea typeface="DejaVu Sans"/>
              <a:sym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nvSpPr>
        <p:spPr>
          <a:xfrm>
            <a:off x="2136140" y="-26670"/>
            <a:ext cx="7836535" cy="8559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p>
            <a:pPr marL="342900" indent="-342265" algn="ctr">
              <a:lnSpc>
                <a:spcPct val="100000"/>
              </a:lnSpc>
              <a:spcBef>
                <a:spcPts val="360"/>
              </a:spcBef>
            </a:pPr>
            <a:r>
              <a:rPr lang="tr-TR" sz="3000" spc="-1">
                <a:solidFill>
                  <a:schemeClr val="tx1"/>
                </a:solidFill>
                <a:uFill>
                  <a:solidFill>
                    <a:srgbClr val="FFFFFF"/>
                  </a:solidFill>
                </a:uFill>
                <a:latin typeface="Calibri" panose="020F0502020204030204"/>
                <a:ea typeface="DejaVu Sans"/>
                <a:sym typeface="+mn-ea"/>
              </a:rPr>
              <a:t>ManageATM  ATM &amp; Kabin Yönetim Çözümü</a:t>
            </a:r>
            <a:endParaRPr lang="tr-TR" sz="3000" strike="noStrike" spc="-1">
              <a:solidFill>
                <a:schemeClr val="tx1"/>
              </a:solidFill>
              <a:uFill>
                <a:solidFill>
                  <a:srgbClr val="FFFFFF"/>
                </a:solidFill>
              </a:uFill>
              <a:latin typeface="Calibri" panose="020F0502020204030204"/>
              <a:ea typeface="DejaVu Sans"/>
              <a:sym typeface="+mn-ea"/>
            </a:endParaRPr>
          </a:p>
        </p:txBody>
      </p:sp>
      <p:sp>
        <p:nvSpPr>
          <p:cNvPr id="12" name="CustomShape 2"/>
          <p:cNvSpPr/>
          <p:nvPr/>
        </p:nvSpPr>
        <p:spPr>
          <a:xfrm>
            <a:off x="468635" y="1472990"/>
            <a:ext cx="4295520" cy="14324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ormAutofit/>
          </a:bodyPr>
          <a:p>
            <a:pPr marL="342900" indent="-342265" algn="just">
              <a:lnSpc>
                <a:spcPct val="100000"/>
              </a:lnSpc>
              <a:spcBef>
                <a:spcPts val="260"/>
              </a:spcBef>
            </a:pPr>
            <a:r>
              <a:rPr lang="tr-TR" sz="1300" b="0" strike="noStrike" spc="-1">
                <a:solidFill>
                  <a:srgbClr val="244583"/>
                </a:solidFill>
                <a:uFill>
                  <a:solidFill>
                    <a:srgbClr val="FFFFFF"/>
                  </a:solidFill>
                </a:uFill>
                <a:latin typeface="Calibri" panose="020F0502020204030204"/>
                <a:ea typeface="DejaVu Sans"/>
              </a:rPr>
              <a:t>.</a:t>
            </a:r>
            <a:endParaRPr lang="tr-TR" sz="1300" b="0" strike="noStrike" spc="-1">
              <a:solidFill>
                <a:srgbClr val="000000"/>
              </a:solidFill>
              <a:uFill>
                <a:solidFill>
                  <a:srgbClr val="FFFFFF"/>
                </a:solidFill>
              </a:uFill>
              <a:latin typeface="Arial" panose="020B0604020202020204"/>
            </a:endParaRPr>
          </a:p>
        </p:txBody>
      </p:sp>
      <p:sp>
        <p:nvSpPr>
          <p:cNvPr id="13" name="CustomShape 3"/>
          <p:cNvSpPr/>
          <p:nvPr/>
        </p:nvSpPr>
        <p:spPr>
          <a:xfrm>
            <a:off x="-66675" y="757555"/>
            <a:ext cx="10686415" cy="1057275"/>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p>
            <a:pPr marL="342900" indent="-342265" algn="just">
              <a:lnSpc>
                <a:spcPct val="100000"/>
              </a:lnSpc>
              <a:spcBef>
                <a:spcPts val="360"/>
              </a:spcBef>
            </a:pPr>
            <a:r>
              <a:rPr lang="tr-TR" sz="1600" b="0" strike="noStrike" spc="-1">
                <a:solidFill>
                  <a:schemeClr val="tx1"/>
                </a:solidFill>
                <a:uFill>
                  <a:solidFill>
                    <a:srgbClr val="FFFFFF"/>
                  </a:solidFill>
                </a:uFill>
                <a:latin typeface="Calibri" panose="020F0502020204030204" charset="0"/>
                <a:ea typeface="DejaVu Sans"/>
                <a:cs typeface="Calibri" panose="020F0502020204030204" charset="0"/>
              </a:rPr>
              <a:t>	</a:t>
            </a:r>
            <a:r>
              <a:rPr lang="tr-TR" sz="1600" b="1" strike="noStrike" spc="-1">
                <a:solidFill>
                  <a:schemeClr val="tx1"/>
                </a:solidFill>
                <a:uFill>
                  <a:solidFill>
                    <a:srgbClr val="FFFFFF"/>
                  </a:solidFill>
                </a:uFill>
                <a:latin typeface="Calibri" panose="020F0502020204030204" charset="0"/>
                <a:ea typeface="DejaVu Sans"/>
                <a:cs typeface="Calibri" panose="020F0502020204030204" charset="0"/>
              </a:rPr>
              <a:t>ManageATM / ManageBOX</a:t>
            </a:r>
            <a:r>
              <a:rPr lang="tr-TR" sz="1600" b="0" strike="noStrike" spc="-1">
                <a:solidFill>
                  <a:schemeClr val="tx1"/>
                </a:solidFill>
                <a:uFill>
                  <a:solidFill>
                    <a:srgbClr val="FFFFFF"/>
                  </a:solidFill>
                </a:uFill>
                <a:latin typeface="Calibri" panose="020F0502020204030204" charset="0"/>
                <a:ea typeface="DejaVu Sans"/>
                <a:cs typeface="Calibri" panose="020F0502020204030204" charset="0"/>
              </a:rPr>
              <a:t>,  binaların ve kabinlerin </a:t>
            </a:r>
            <a:r>
              <a:rPr lang="tr-TR" sz="1600" b="1" strike="noStrike" spc="-1">
                <a:solidFill>
                  <a:schemeClr val="tx1"/>
                </a:solidFill>
                <a:uFill>
                  <a:solidFill>
                    <a:srgbClr val="FFFFFF"/>
                  </a:solidFill>
                </a:uFill>
                <a:latin typeface="Calibri" panose="020F0502020204030204" charset="0"/>
                <a:ea typeface="DejaVu Sans"/>
                <a:cs typeface="Calibri" panose="020F0502020204030204" charset="0"/>
              </a:rPr>
              <a:t>enerji, ağ, sıcaklık,</a:t>
            </a:r>
            <a:r>
              <a:rPr lang="tr-TR" sz="1600" strike="noStrike" spc="-1">
                <a:solidFill>
                  <a:schemeClr val="tx1"/>
                </a:solidFill>
                <a:uFill>
                  <a:solidFill>
                    <a:srgbClr val="FFFFFF"/>
                  </a:solidFill>
                </a:uFill>
                <a:latin typeface="Calibri" panose="020F0502020204030204" charset="0"/>
                <a:ea typeface="DejaVu Sans"/>
                <a:cs typeface="Calibri" panose="020F0502020204030204" charset="0"/>
              </a:rPr>
              <a:t>...vb. </a:t>
            </a:r>
            <a:r>
              <a:rPr lang="tr-TR" sz="1600" b="1" strike="noStrike" spc="-1">
                <a:solidFill>
                  <a:schemeClr val="tx1"/>
                </a:solidFill>
                <a:uFill>
                  <a:solidFill>
                    <a:srgbClr val="FFFFFF"/>
                  </a:solidFill>
                </a:uFill>
                <a:latin typeface="Calibri" panose="020F0502020204030204" charset="0"/>
                <a:ea typeface="DejaVu Sans"/>
                <a:cs typeface="Calibri" panose="020F0502020204030204" charset="0"/>
              </a:rPr>
              <a:t>altyapı bileşenlerini</a:t>
            </a:r>
            <a:r>
              <a:rPr lang="tr-TR" sz="1600" b="1" strike="noStrike" spc="-1">
                <a:solidFill>
                  <a:schemeClr val="tx1"/>
                </a:solidFill>
                <a:uFill>
                  <a:solidFill>
                    <a:srgbClr val="FFFFFF"/>
                  </a:solidFill>
                </a:uFill>
                <a:latin typeface="Calibri" panose="020F0502020204030204" charset="0"/>
                <a:ea typeface="DejaVu Sans"/>
                <a:cs typeface="Calibri" panose="020F0502020204030204" charset="0"/>
              </a:rPr>
              <a:t> yönetmek</a:t>
            </a:r>
            <a:r>
              <a:rPr lang="tr-TR" sz="1600" b="0" strike="noStrike" spc="-1">
                <a:solidFill>
                  <a:schemeClr val="tx1"/>
                </a:solidFill>
                <a:uFill>
                  <a:solidFill>
                    <a:srgbClr val="FFFFFF"/>
                  </a:solidFill>
                </a:uFill>
                <a:latin typeface="Calibri" panose="020F0502020204030204" charset="0"/>
                <a:ea typeface="DejaVu Sans"/>
                <a:cs typeface="Calibri" panose="020F0502020204030204" charset="0"/>
              </a:rPr>
              <a:t> için geliştirilmiş, pek çok network arayüzü ve protokolü destekleyen, entegre sensörler içeren uç nokta donanımı + merkezi yazılım  çözümüdür.  </a:t>
            </a:r>
            <a:endParaRPr lang="tr-TR" sz="1600" b="0" strike="noStrike" spc="-1">
              <a:solidFill>
                <a:schemeClr val="tx1"/>
              </a:solidFill>
              <a:uFill>
                <a:solidFill>
                  <a:srgbClr val="FFFFFF"/>
                </a:solidFill>
              </a:uFill>
              <a:latin typeface="Calibri" panose="020F0502020204030204" charset="0"/>
              <a:ea typeface="DejaVu Sans"/>
              <a:cs typeface="Calibri" panose="020F0502020204030204" charset="0"/>
            </a:endParaRPr>
          </a:p>
        </p:txBody>
      </p:sp>
      <p:sp>
        <p:nvSpPr>
          <p:cNvPr id="14" name="Text Box 13"/>
          <p:cNvSpPr txBox="1"/>
          <p:nvPr/>
        </p:nvSpPr>
        <p:spPr>
          <a:xfrm>
            <a:off x="263525" y="1701800"/>
            <a:ext cx="3822065" cy="3208020"/>
          </a:xfrm>
          <a:prstGeom prst="rect">
            <a:avLst/>
          </a:prstGeom>
          <a:noFill/>
        </p:spPr>
        <p:txBody>
          <a:bodyPr wrap="square" rtlCol="0">
            <a:noAutofit/>
          </a:bodyPr>
          <a:p>
            <a:pPr marL="285750" indent="-285750" fontAlgn="auto">
              <a:spcAft>
                <a:spcPts val="300"/>
              </a:spcAft>
              <a:buFont typeface="Wingdings" panose="05000000000000000000" charset="0"/>
              <a:buChar char="§"/>
            </a:pPr>
            <a:r>
              <a:rPr lang="tr-TR" altLang="en-US" sz="1600">
                <a:solidFill>
                  <a:schemeClr val="tx1"/>
                </a:solidFill>
                <a:latin typeface="Calibri" panose="020F0502020204030204" charset="0"/>
                <a:cs typeface="Calibri" panose="020F0502020204030204" charset="0"/>
                <a:sym typeface="+mn-ea"/>
              </a:rPr>
              <a:t>Altyapı yönetimi</a:t>
            </a:r>
            <a:endParaRPr lang="tr-TR" altLang="en-US" sz="1600">
              <a:solidFill>
                <a:schemeClr val="tx1"/>
              </a:solidFill>
              <a:latin typeface="Calibri" panose="020F0502020204030204" charset="0"/>
              <a:cs typeface="Calibri" panose="020F0502020204030204" charset="0"/>
            </a:endParaRPr>
          </a:p>
          <a:p>
            <a:pPr marL="742950" lvl="1" indent="-285750" fontAlgn="auto">
              <a:spcAft>
                <a:spcPts val="300"/>
              </a:spcAft>
              <a:buFont typeface="Wingdings" panose="05000000000000000000" charset="0"/>
              <a:buChar char="ü"/>
            </a:pPr>
            <a:r>
              <a:rPr lang="tr-TR" altLang="en-US" sz="1600">
                <a:solidFill>
                  <a:schemeClr val="tx1"/>
                </a:solidFill>
                <a:latin typeface="Calibri" panose="020F0502020204030204" charset="0"/>
                <a:cs typeface="Calibri" panose="020F0502020204030204" charset="0"/>
              </a:rPr>
              <a:t>Enerji</a:t>
            </a:r>
            <a:endParaRPr lang="tr-TR" altLang="en-US" sz="1600">
              <a:solidFill>
                <a:schemeClr val="tx1"/>
              </a:solidFill>
              <a:latin typeface="Calibri" panose="020F0502020204030204" charset="0"/>
              <a:cs typeface="Calibri" panose="020F0502020204030204" charset="0"/>
            </a:endParaRPr>
          </a:p>
          <a:p>
            <a:pPr marL="742950" lvl="1" indent="-285750" fontAlgn="auto">
              <a:spcAft>
                <a:spcPts val="300"/>
              </a:spcAft>
              <a:buFont typeface="Wingdings" panose="05000000000000000000" charset="0"/>
              <a:buChar char="ü"/>
            </a:pPr>
            <a:r>
              <a:rPr lang="tr-TR" altLang="en-US" sz="1600">
                <a:solidFill>
                  <a:schemeClr val="tx1"/>
                </a:solidFill>
                <a:latin typeface="Calibri" panose="020F0502020204030204" charset="0"/>
                <a:cs typeface="Calibri" panose="020F0502020204030204" charset="0"/>
              </a:rPr>
              <a:t>Jeneratör + UPS </a:t>
            </a:r>
            <a:endParaRPr lang="tr-TR" altLang="en-US" sz="1600">
              <a:solidFill>
                <a:schemeClr val="tx1"/>
              </a:solidFill>
              <a:latin typeface="Calibri" panose="020F0502020204030204" charset="0"/>
              <a:cs typeface="Calibri" panose="020F0502020204030204" charset="0"/>
            </a:endParaRPr>
          </a:p>
          <a:p>
            <a:pPr marL="742950" lvl="1" indent="-285750" fontAlgn="auto">
              <a:spcAft>
                <a:spcPts val="300"/>
              </a:spcAft>
              <a:buFont typeface="Wingdings" panose="05000000000000000000" charset="0"/>
              <a:buChar char="ü"/>
            </a:pPr>
            <a:r>
              <a:rPr lang="tr-TR" altLang="en-US" sz="1600">
                <a:solidFill>
                  <a:schemeClr val="tx1"/>
                </a:solidFill>
                <a:latin typeface="Calibri" panose="020F0502020204030204" charset="0"/>
                <a:cs typeface="Calibri" panose="020F0502020204030204" charset="0"/>
              </a:rPr>
              <a:t>Elektrik sayacı</a:t>
            </a:r>
            <a:endParaRPr lang="tr-TR" altLang="en-US" sz="1600">
              <a:solidFill>
                <a:schemeClr val="tx1"/>
              </a:solidFill>
              <a:latin typeface="Calibri" panose="020F0502020204030204" charset="0"/>
              <a:cs typeface="Calibri" panose="020F0502020204030204" charset="0"/>
            </a:endParaRPr>
          </a:p>
          <a:p>
            <a:pPr marL="742950" lvl="1" indent="-285750" fontAlgn="auto">
              <a:spcAft>
                <a:spcPts val="300"/>
              </a:spcAft>
              <a:buFont typeface="Wingdings" panose="05000000000000000000" charset="0"/>
              <a:buChar char="ü"/>
            </a:pPr>
            <a:r>
              <a:rPr lang="tr-TR" altLang="en-US" sz="1600">
                <a:solidFill>
                  <a:schemeClr val="tx1"/>
                </a:solidFill>
                <a:latin typeface="Calibri" panose="020F0502020204030204" charset="0"/>
                <a:cs typeface="Calibri" panose="020F0502020204030204" charset="0"/>
              </a:rPr>
              <a:t>Klima kontrol</a:t>
            </a:r>
            <a:endParaRPr lang="tr-TR" altLang="en-US" sz="1600">
              <a:solidFill>
                <a:schemeClr val="tx1"/>
              </a:solidFill>
              <a:latin typeface="Calibri" panose="020F0502020204030204" charset="0"/>
              <a:cs typeface="Calibri" panose="020F0502020204030204" charset="0"/>
            </a:endParaRPr>
          </a:p>
          <a:p>
            <a:pPr marL="742950" lvl="1" indent="-285750" fontAlgn="auto">
              <a:spcAft>
                <a:spcPts val="300"/>
              </a:spcAft>
              <a:buFont typeface="Wingdings" panose="05000000000000000000" charset="0"/>
              <a:buChar char="ü"/>
            </a:pPr>
            <a:r>
              <a:rPr lang="tr-TR" altLang="en-US" sz="1600">
                <a:solidFill>
                  <a:schemeClr val="tx1"/>
                </a:solidFill>
                <a:latin typeface="Calibri" panose="020F0502020204030204" charset="0"/>
                <a:cs typeface="Calibri" panose="020F0502020204030204" charset="0"/>
              </a:rPr>
              <a:t>Aydıntlatma</a:t>
            </a:r>
            <a:endParaRPr lang="tr-TR" altLang="en-US" sz="1600">
              <a:solidFill>
                <a:schemeClr val="tx1"/>
              </a:solidFill>
              <a:latin typeface="Calibri" panose="020F0502020204030204" charset="0"/>
              <a:cs typeface="Calibri" panose="020F0502020204030204" charset="0"/>
            </a:endParaRPr>
          </a:p>
          <a:p>
            <a:pPr marL="285750" indent="-285750" fontAlgn="auto">
              <a:spcAft>
                <a:spcPts val="300"/>
              </a:spcAft>
              <a:buFont typeface="Wingdings" panose="05000000000000000000" charset="0"/>
              <a:buChar char="§"/>
            </a:pPr>
            <a:r>
              <a:rPr lang="tr-TR" altLang="en-US" sz="1600">
                <a:solidFill>
                  <a:schemeClr val="tx1"/>
                </a:solidFill>
                <a:latin typeface="Calibri" panose="020F0502020204030204" charset="0"/>
                <a:cs typeface="Calibri" panose="020F0502020204030204" charset="0"/>
              </a:rPr>
              <a:t>Uzaktan resetleme - PDU desteği</a:t>
            </a:r>
            <a:endParaRPr lang="tr-TR" altLang="en-US" sz="1600">
              <a:solidFill>
                <a:schemeClr val="tx1"/>
              </a:solidFill>
              <a:latin typeface="Calibri" panose="020F0502020204030204" charset="0"/>
              <a:cs typeface="Calibri" panose="020F0502020204030204" charset="0"/>
            </a:endParaRPr>
          </a:p>
          <a:p>
            <a:pPr marL="285750" indent="-285750" fontAlgn="auto">
              <a:spcAft>
                <a:spcPts val="300"/>
              </a:spcAft>
              <a:buFont typeface="Wingdings" panose="05000000000000000000" charset="0"/>
              <a:buChar char="§"/>
            </a:pPr>
            <a:r>
              <a:rPr lang="tr-TR" altLang="en-US" sz="1600">
                <a:solidFill>
                  <a:schemeClr val="tx1"/>
                </a:solidFill>
                <a:latin typeface="Calibri" panose="020F0502020204030204" charset="0"/>
                <a:cs typeface="Calibri" panose="020F0502020204030204" charset="0"/>
              </a:rPr>
              <a:t>Endüstriyel,genişleyebilir mimari</a:t>
            </a:r>
            <a:endParaRPr lang="tr-TR" altLang="en-US" sz="1600">
              <a:solidFill>
                <a:schemeClr val="tx1"/>
              </a:solidFill>
              <a:latin typeface="Calibri" panose="020F0502020204030204" charset="0"/>
              <a:cs typeface="Calibri" panose="020F0502020204030204" charset="0"/>
            </a:endParaRPr>
          </a:p>
          <a:p>
            <a:pPr marL="285750" indent="-285750" fontAlgn="auto">
              <a:spcAft>
                <a:spcPts val="300"/>
              </a:spcAft>
              <a:buFont typeface="Wingdings" panose="05000000000000000000" charset="0"/>
              <a:buChar char="§"/>
            </a:pPr>
            <a:r>
              <a:rPr lang="tr-TR" altLang="en-US" sz="1600">
                <a:solidFill>
                  <a:schemeClr val="tx1"/>
                </a:solidFill>
                <a:latin typeface="Calibri" panose="020F0502020204030204" charset="0"/>
                <a:cs typeface="Calibri" panose="020F0502020204030204" charset="0"/>
              </a:rPr>
              <a:t>Donanım + yazılım: uçtan uca çözüm</a:t>
            </a:r>
            <a:endParaRPr lang="tr-TR" altLang="en-US" sz="1600">
              <a:solidFill>
                <a:schemeClr val="tx1"/>
              </a:solidFill>
              <a:latin typeface="Calibri" panose="020F0502020204030204" charset="0"/>
              <a:cs typeface="Calibri" panose="020F0502020204030204" charset="0"/>
            </a:endParaRPr>
          </a:p>
        </p:txBody>
      </p:sp>
      <p:grpSp>
        <p:nvGrpSpPr>
          <p:cNvPr id="6" name="Group 5"/>
          <p:cNvGrpSpPr/>
          <p:nvPr/>
        </p:nvGrpSpPr>
        <p:grpSpPr>
          <a:xfrm>
            <a:off x="46990" y="40640"/>
            <a:ext cx="1728470" cy="575310"/>
            <a:chOff x="74" y="177"/>
            <a:chExt cx="2722" cy="906"/>
          </a:xfrm>
        </p:grpSpPr>
        <p:sp>
          <p:nvSpPr>
            <p:cNvPr id="4" name="Round Single Corner Rectangle 3"/>
            <p:cNvSpPr/>
            <p:nvPr/>
          </p:nvSpPr>
          <p:spPr>
            <a:xfrm flipV="1">
              <a:off x="74" y="177"/>
              <a:ext cx="2722" cy="907"/>
            </a:xfrm>
            <a:prstGeom prst="round1Rect">
              <a:avLst/>
            </a:prstGeom>
            <a:gradFill rotWithShape="0">
              <a:gsLst>
                <a:gs pos="0">
                  <a:schemeClr val="accent1"/>
                </a:gs>
                <a:gs pos="100000">
                  <a:schemeClr val="accent2">
                    <a:alpha val="54000"/>
                  </a:schemeClr>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2" name="Text Box 1"/>
            <p:cNvSpPr txBox="1"/>
            <p:nvPr/>
          </p:nvSpPr>
          <p:spPr>
            <a:xfrm>
              <a:off x="74" y="275"/>
              <a:ext cx="2713" cy="725"/>
            </a:xfrm>
            <a:prstGeom prst="rect">
              <a:avLst/>
            </a:prstGeom>
            <a:noFill/>
          </p:spPr>
          <p:txBody>
            <a:bodyPr wrap="square" rtlCol="0" anchor="t">
              <a:spAutoFit/>
            </a:bodyPr>
            <a:p>
              <a:r>
                <a:rPr lang="tr-TR" sz="2400" b="1" spc="-1">
                  <a:solidFill>
                    <a:schemeClr val="bg1">
                      <a:lumMod val="95000"/>
                    </a:schemeClr>
                  </a:solidFill>
                  <a:uFill>
                    <a:solidFill>
                      <a:srgbClr val="FFFFFF"/>
                    </a:solidFill>
                  </a:uFill>
                  <a:latin typeface="Calibri" panose="020F0502020204030204"/>
                  <a:ea typeface="DejaVu Sans"/>
                  <a:sym typeface="+mn-ea"/>
                </a:rPr>
                <a:t>ÇÖZÜMLER </a:t>
              </a:r>
              <a:endParaRPr lang="tr-TR" sz="2400" b="1" spc="-1">
                <a:solidFill>
                  <a:schemeClr val="bg1">
                    <a:lumMod val="95000"/>
                  </a:schemeClr>
                </a:solidFill>
                <a:uFill>
                  <a:solidFill>
                    <a:srgbClr val="FFFFFF"/>
                  </a:solidFill>
                </a:uFill>
                <a:latin typeface="Calibri" panose="020F0502020204030204"/>
                <a:ea typeface="DejaVu Sans"/>
                <a:sym typeface="+mn-ea"/>
              </a:endParaRPr>
            </a:p>
          </p:txBody>
        </p:sp>
      </p:grpSp>
      <p:grpSp>
        <p:nvGrpSpPr>
          <p:cNvPr id="19" name="Group 18"/>
          <p:cNvGrpSpPr/>
          <p:nvPr/>
        </p:nvGrpSpPr>
        <p:grpSpPr>
          <a:xfrm>
            <a:off x="4517390" y="4483735"/>
            <a:ext cx="4646930" cy="690880"/>
            <a:chOff x="7445" y="7667"/>
            <a:chExt cx="7712" cy="1088"/>
          </a:xfrm>
        </p:grpSpPr>
        <p:cxnSp>
          <p:nvCxnSpPr>
            <p:cNvPr id="3" name="Straight Connector 2"/>
            <p:cNvCxnSpPr/>
            <p:nvPr/>
          </p:nvCxnSpPr>
          <p:spPr>
            <a:xfrm flipH="1">
              <a:off x="11188" y="7667"/>
              <a:ext cx="20" cy="567"/>
            </a:xfrm>
            <a:prstGeom prst="line">
              <a:avLst/>
            </a:prstGeom>
            <a:ln w="25400">
              <a:headEnd type="none" w="med" len="med"/>
              <a:tailEnd type="none" w="med" len="med"/>
            </a:ln>
          </p:spPr>
          <p:style>
            <a:lnRef idx="3">
              <a:schemeClr val="accent1"/>
            </a:lnRef>
            <a:fillRef idx="0">
              <a:srgbClr val="FFFFFF"/>
            </a:fillRef>
            <a:effectRef idx="0">
              <a:srgbClr val="FFFFFF"/>
            </a:effectRef>
            <a:fontRef idx="minor">
              <a:schemeClr val="tx1"/>
            </a:fontRef>
          </p:style>
        </p:cxnSp>
        <p:cxnSp>
          <p:nvCxnSpPr>
            <p:cNvPr id="5" name="Straight Connector 4"/>
            <p:cNvCxnSpPr/>
            <p:nvPr/>
          </p:nvCxnSpPr>
          <p:spPr>
            <a:xfrm>
              <a:off x="7445" y="8234"/>
              <a:ext cx="7711" cy="0"/>
            </a:xfrm>
            <a:prstGeom prst="line">
              <a:avLst/>
            </a:prstGeom>
            <a:ln w="25400">
              <a:headEnd type="none" w="med" len="med"/>
              <a:tailEnd type="none" w="med" len="med"/>
            </a:ln>
          </p:spPr>
          <p:style>
            <a:lnRef idx="3">
              <a:schemeClr val="accent1"/>
            </a:lnRef>
            <a:fillRef idx="0">
              <a:srgbClr val="FFFFFF"/>
            </a:fillRef>
            <a:effectRef idx="0">
              <a:srgbClr val="FFFFFF"/>
            </a:effectRef>
            <a:fontRef idx="minor">
              <a:schemeClr val="tx1"/>
            </a:fontRef>
          </p:style>
        </p:cxnSp>
        <p:cxnSp>
          <p:nvCxnSpPr>
            <p:cNvPr id="7" name="Straight Connector 6"/>
            <p:cNvCxnSpPr/>
            <p:nvPr/>
          </p:nvCxnSpPr>
          <p:spPr>
            <a:xfrm>
              <a:off x="7445" y="8243"/>
              <a:ext cx="0" cy="512"/>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cxnSp>
          <p:nvCxnSpPr>
            <p:cNvPr id="33" name="Straight Connector 32"/>
            <p:cNvCxnSpPr/>
            <p:nvPr/>
          </p:nvCxnSpPr>
          <p:spPr>
            <a:xfrm>
              <a:off x="9940" y="8234"/>
              <a:ext cx="0" cy="512"/>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cxnSp>
          <p:nvCxnSpPr>
            <p:cNvPr id="34" name="Straight Connector 33"/>
            <p:cNvCxnSpPr/>
            <p:nvPr/>
          </p:nvCxnSpPr>
          <p:spPr>
            <a:xfrm>
              <a:off x="12435" y="8243"/>
              <a:ext cx="0" cy="512"/>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cxnSp>
          <p:nvCxnSpPr>
            <p:cNvPr id="37" name="Straight Connector 36"/>
            <p:cNvCxnSpPr/>
            <p:nvPr/>
          </p:nvCxnSpPr>
          <p:spPr>
            <a:xfrm flipH="1">
              <a:off x="15155" y="8235"/>
              <a:ext cx="2" cy="452"/>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grpSp>
      <p:sp>
        <p:nvSpPr>
          <p:cNvPr id="38" name="Text Box 37"/>
          <p:cNvSpPr txBox="1"/>
          <p:nvPr/>
        </p:nvSpPr>
        <p:spPr>
          <a:xfrm>
            <a:off x="4078605" y="6068695"/>
            <a:ext cx="6489700" cy="306705"/>
          </a:xfrm>
          <a:prstGeom prst="rect">
            <a:avLst/>
          </a:prstGeom>
          <a:noFill/>
        </p:spPr>
        <p:txBody>
          <a:bodyPr wrap="square" rtlCol="0">
            <a:spAutoFit/>
          </a:bodyPr>
          <a:p>
            <a:r>
              <a:rPr lang="tr-TR" altLang="en-US" sz="1400">
                <a:latin typeface="Tahoma" panose="020B0604030504040204" charset="0"/>
                <a:cs typeface="Tahoma" panose="020B0604030504040204" charset="0"/>
              </a:rPr>
              <a:t>ATM’ler                  Şubeler          Baz istasyonları   Zincir market/restoranlar </a:t>
            </a:r>
            <a:endParaRPr lang="tr-TR" altLang="en-US" sz="1400">
              <a:latin typeface="Tahoma" panose="020B0604030504040204" charset="0"/>
              <a:cs typeface="Tahoma" panose="020B0604030504040204" charset="0"/>
            </a:endParaRPr>
          </a:p>
        </p:txBody>
      </p:sp>
      <p:pic>
        <p:nvPicPr>
          <p:cNvPr id="17" name="Picture 16"/>
          <p:cNvPicPr>
            <a:picLocks noChangeAspect="1"/>
          </p:cNvPicPr>
          <p:nvPr/>
        </p:nvPicPr>
        <p:blipFill>
          <a:blip r:embed="rId1">
            <a:clrChange>
              <a:clrFrom>
                <a:srgbClr val="FFFFFF">
                  <a:alpha val="100000"/>
                </a:srgbClr>
              </a:clrFrom>
              <a:clrTo>
                <a:srgbClr val="FFFFFF">
                  <a:alpha val="100000"/>
                  <a:alpha val="0"/>
                </a:srgbClr>
              </a:clrTo>
            </a:clrChange>
            <a:lum bright="6000"/>
          </a:blip>
          <a:srcRect l="-392" t="15"/>
          <a:stretch>
            <a:fillRect/>
          </a:stretch>
        </p:blipFill>
        <p:spPr>
          <a:xfrm>
            <a:off x="4085590" y="1758315"/>
            <a:ext cx="5036185" cy="3034030"/>
          </a:xfrm>
          <a:prstGeom prst="rect">
            <a:avLst/>
          </a:prstGeom>
        </p:spPr>
      </p:pic>
      <p:sp>
        <p:nvSpPr>
          <p:cNvPr id="10" name="Text Box 9"/>
          <p:cNvSpPr txBox="1"/>
          <p:nvPr/>
        </p:nvSpPr>
        <p:spPr>
          <a:xfrm>
            <a:off x="478790" y="4573270"/>
            <a:ext cx="2253615" cy="368300"/>
          </a:xfrm>
          <a:prstGeom prst="rect">
            <a:avLst/>
          </a:prstGeom>
          <a:noFill/>
        </p:spPr>
        <p:txBody>
          <a:bodyPr wrap="square" rtlCol="0">
            <a:spAutoFit/>
          </a:bodyPr>
          <a:p>
            <a:r>
              <a:rPr lang="tr-TR" altLang="en-US" b="1">
                <a:solidFill>
                  <a:schemeClr val="tx1"/>
                </a:solidFill>
              </a:rPr>
              <a:t>10.000+ adet satış</a:t>
            </a:r>
            <a:endParaRPr lang="tr-TR" altLang="en-US">
              <a:solidFill>
                <a:schemeClr val="tx1"/>
              </a:solidFill>
            </a:endParaRPr>
          </a:p>
        </p:txBody>
      </p:sp>
      <p:grpSp>
        <p:nvGrpSpPr>
          <p:cNvPr id="15" name="Group 14"/>
          <p:cNvGrpSpPr/>
          <p:nvPr/>
        </p:nvGrpSpPr>
        <p:grpSpPr>
          <a:xfrm>
            <a:off x="4157980" y="5215255"/>
            <a:ext cx="5407660" cy="863600"/>
            <a:chOff x="6603" y="8567"/>
            <a:chExt cx="9358" cy="1824"/>
          </a:xfrm>
        </p:grpSpPr>
        <p:grpSp>
          <p:nvGrpSpPr>
            <p:cNvPr id="32" name="Group 31"/>
            <p:cNvGrpSpPr/>
            <p:nvPr/>
          </p:nvGrpSpPr>
          <p:grpSpPr>
            <a:xfrm>
              <a:off x="6603" y="8574"/>
              <a:ext cx="1680" cy="1730"/>
              <a:chOff x="6085" y="8575"/>
              <a:chExt cx="1680" cy="1730"/>
            </a:xfrm>
          </p:grpSpPr>
          <p:pic>
            <p:nvPicPr>
              <p:cNvPr id="11" name="Picture 10"/>
              <p:cNvPicPr>
                <a:picLocks noChangeAspect="1"/>
              </p:cNvPicPr>
              <p:nvPr/>
            </p:nvPicPr>
            <p:blipFill>
              <a:blip r:embed="rId2">
                <a:clrChange>
                  <a:clrFrom>
                    <a:srgbClr val="F7F7F7">
                      <a:alpha val="100000"/>
                    </a:srgbClr>
                  </a:clrFrom>
                  <a:clrTo>
                    <a:srgbClr val="F7F7F7">
                      <a:alpha val="100000"/>
                      <a:alpha val="0"/>
                    </a:srgbClr>
                  </a:clrTo>
                </a:clrChange>
                <a:lum bright="12000"/>
              </a:blip>
              <a:stretch>
                <a:fillRect/>
              </a:stretch>
            </p:blipFill>
            <p:spPr>
              <a:xfrm>
                <a:off x="6085" y="8575"/>
                <a:ext cx="1680" cy="1703"/>
              </a:xfrm>
              <a:prstGeom prst="rect">
                <a:avLst/>
              </a:prstGeom>
            </p:spPr>
          </p:pic>
          <p:sp>
            <p:nvSpPr>
              <p:cNvPr id="25" name="Oval 24"/>
              <p:cNvSpPr/>
              <p:nvPr/>
            </p:nvSpPr>
            <p:spPr>
              <a:xfrm>
                <a:off x="6089" y="8631"/>
                <a:ext cx="1650" cy="1674"/>
              </a:xfrm>
              <a:prstGeom prst="ellipse">
                <a:avLst/>
              </a:prstGeom>
              <a:noFill/>
              <a:ln w="38100" cap="flat" cmpd="sng" algn="ctr">
                <a:solidFill>
                  <a:schemeClr val="accent1"/>
                </a:solidFill>
                <a:prstDash val="solid"/>
                <a:round/>
                <a:headEnd type="none" w="med" len="med"/>
                <a:tailEnd type="none" w="med" len="med"/>
              </a:ln>
              <a:extLst>
                <a:ext uri="{909E8E84-426E-40DD-AFC4-6F175D3DCCD1}">
                  <a14:hiddenFill xmlns:a14="http://schemas.microsoft.com/office/drawing/2010/main">
                    <a:gradFill rotWithShape="0">
                      <a:gsLst>
                        <a:gs pos="0">
                          <a:schemeClr val="accent1"/>
                        </a:gs>
                        <a:gs pos="100000">
                          <a:schemeClr val="accent2"/>
                        </a:gs>
                      </a:gsLst>
                      <a:lin ang="5400000" scaled="1"/>
                    </a:gra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grpSp>
        <p:grpSp>
          <p:nvGrpSpPr>
            <p:cNvPr id="31" name="Group 30"/>
            <p:cNvGrpSpPr/>
            <p:nvPr/>
          </p:nvGrpSpPr>
          <p:grpSpPr>
            <a:xfrm>
              <a:off x="8985" y="8567"/>
              <a:ext cx="1768" cy="1824"/>
              <a:chOff x="8579" y="8487"/>
              <a:chExt cx="1768" cy="1824"/>
            </a:xfrm>
          </p:grpSpPr>
          <p:pic>
            <p:nvPicPr>
              <p:cNvPr id="9" name="Picture 8"/>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579" y="8487"/>
                <a:ext cx="1768" cy="1825"/>
              </a:xfrm>
              <a:prstGeom prst="rect">
                <a:avLst/>
              </a:prstGeom>
            </p:spPr>
          </p:pic>
          <p:sp>
            <p:nvSpPr>
              <p:cNvPr id="26" name="Oval 25"/>
              <p:cNvSpPr/>
              <p:nvPr/>
            </p:nvSpPr>
            <p:spPr>
              <a:xfrm>
                <a:off x="8662" y="8605"/>
                <a:ext cx="1650" cy="1674"/>
              </a:xfrm>
              <a:prstGeom prst="ellipse">
                <a:avLst/>
              </a:prstGeom>
              <a:noFill/>
              <a:ln w="38100" cap="flat" cmpd="sng" algn="ctr">
                <a:solidFill>
                  <a:schemeClr val="accent1"/>
                </a:solidFill>
                <a:prstDash val="solid"/>
                <a:round/>
                <a:headEnd type="none" w="med" len="med"/>
                <a:tailEnd type="none" w="med" len="med"/>
              </a:ln>
              <a:extLst>
                <a:ext uri="{909E8E84-426E-40DD-AFC4-6F175D3DCCD1}">
                  <a14:hiddenFill xmlns:a14="http://schemas.microsoft.com/office/drawing/2010/main">
                    <a:gradFill rotWithShape="0">
                      <a:gsLst>
                        <a:gs pos="0">
                          <a:schemeClr val="accent1"/>
                        </a:gs>
                        <a:gs pos="100000">
                          <a:schemeClr val="accent2"/>
                        </a:gs>
                      </a:gsLst>
                      <a:lin ang="5400000" scaled="1"/>
                    </a:gra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grpSp>
        <p:grpSp>
          <p:nvGrpSpPr>
            <p:cNvPr id="30" name="Group 29"/>
            <p:cNvGrpSpPr/>
            <p:nvPr/>
          </p:nvGrpSpPr>
          <p:grpSpPr>
            <a:xfrm>
              <a:off x="11478" y="8588"/>
              <a:ext cx="1830" cy="1718"/>
              <a:chOff x="11187" y="8594"/>
              <a:chExt cx="1830" cy="1718"/>
            </a:xfrm>
          </p:grpSpPr>
          <p:pic>
            <p:nvPicPr>
              <p:cNvPr id="22" name="Picture 21"/>
              <p:cNvPicPr>
                <a:picLocks noChangeAspect="1"/>
              </p:cNvPicPr>
              <p:nvPr/>
            </p:nvPicPr>
            <p:blipFill>
              <a:blip r:embed="rId4">
                <a:clrChange>
                  <a:clrFrom>
                    <a:srgbClr val="FFFFFF">
                      <a:alpha val="100000"/>
                    </a:srgbClr>
                  </a:clrFrom>
                  <a:clrTo>
                    <a:srgbClr val="FFFFFF">
                      <a:alpha val="100000"/>
                      <a:alpha val="0"/>
                    </a:srgbClr>
                  </a:clrTo>
                </a:clrChange>
                <a:lum bright="12000"/>
              </a:blip>
              <a:stretch>
                <a:fillRect/>
              </a:stretch>
            </p:blipFill>
            <p:spPr>
              <a:xfrm>
                <a:off x="11187" y="8594"/>
                <a:ext cx="1830" cy="1718"/>
              </a:xfrm>
              <a:prstGeom prst="rect">
                <a:avLst/>
              </a:prstGeom>
            </p:spPr>
          </p:pic>
          <p:sp>
            <p:nvSpPr>
              <p:cNvPr id="27" name="Oval 26"/>
              <p:cNvSpPr/>
              <p:nvPr/>
            </p:nvSpPr>
            <p:spPr>
              <a:xfrm>
                <a:off x="11306" y="8638"/>
                <a:ext cx="1650" cy="1674"/>
              </a:xfrm>
              <a:prstGeom prst="ellipse">
                <a:avLst/>
              </a:prstGeom>
              <a:noFill/>
              <a:ln w="38100" cap="flat" cmpd="sng" algn="ctr">
                <a:solidFill>
                  <a:schemeClr val="accent1"/>
                </a:solidFill>
                <a:prstDash val="solid"/>
                <a:round/>
                <a:headEnd type="none" w="med" len="med"/>
                <a:tailEnd type="none" w="med" len="med"/>
              </a:ln>
              <a:extLst>
                <a:ext uri="{909E8E84-426E-40DD-AFC4-6F175D3DCCD1}">
                  <a14:hiddenFill xmlns:a14="http://schemas.microsoft.com/office/drawing/2010/main">
                    <a:gradFill rotWithShape="0">
                      <a:gsLst>
                        <a:gs pos="0">
                          <a:schemeClr val="accent1"/>
                        </a:gs>
                        <a:gs pos="100000">
                          <a:schemeClr val="accent2"/>
                        </a:gs>
                      </a:gsLst>
                      <a:lin ang="5400000" scaled="1"/>
                    </a:gra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grpSp>
        <p:grpSp>
          <p:nvGrpSpPr>
            <p:cNvPr id="29" name="Group 28"/>
            <p:cNvGrpSpPr/>
            <p:nvPr/>
          </p:nvGrpSpPr>
          <p:grpSpPr>
            <a:xfrm>
              <a:off x="14311" y="8578"/>
              <a:ext cx="1650" cy="1674"/>
              <a:chOff x="14074" y="8348"/>
              <a:chExt cx="1650" cy="1674"/>
            </a:xfrm>
          </p:grpSpPr>
          <p:pic>
            <p:nvPicPr>
              <p:cNvPr id="24" name="Picture 23"/>
              <p:cNvPicPr>
                <a:picLocks noChangeAspect="1"/>
              </p:cNvPicPr>
              <p:nvPr/>
            </p:nvPicPr>
            <p:blipFill>
              <a:blip r:embed="rId5"/>
              <a:stretch>
                <a:fillRect/>
              </a:stretch>
            </p:blipFill>
            <p:spPr>
              <a:xfrm>
                <a:off x="14217" y="8474"/>
                <a:ext cx="1363" cy="1385"/>
              </a:xfrm>
              <a:prstGeom prst="rect">
                <a:avLst/>
              </a:prstGeom>
            </p:spPr>
          </p:pic>
          <p:sp>
            <p:nvSpPr>
              <p:cNvPr id="28" name="Oval 27"/>
              <p:cNvSpPr/>
              <p:nvPr/>
            </p:nvSpPr>
            <p:spPr>
              <a:xfrm>
                <a:off x="14074" y="8348"/>
                <a:ext cx="1650" cy="1674"/>
              </a:xfrm>
              <a:prstGeom prst="ellipse">
                <a:avLst/>
              </a:prstGeom>
              <a:noFill/>
              <a:ln w="38100" cap="flat" cmpd="sng" algn="ctr">
                <a:solidFill>
                  <a:schemeClr val="accent1"/>
                </a:solidFill>
                <a:prstDash val="solid"/>
                <a:round/>
                <a:headEnd type="none" w="med" len="med"/>
                <a:tailEnd type="none" w="med" len="med"/>
              </a:ln>
              <a:extLst>
                <a:ext uri="{909E8E84-426E-40DD-AFC4-6F175D3DCCD1}">
                  <a14:hiddenFill xmlns:a14="http://schemas.microsoft.com/office/drawing/2010/main">
                    <a:gradFill rotWithShape="0">
                      <a:gsLst>
                        <a:gs pos="0">
                          <a:schemeClr val="accent1"/>
                        </a:gs>
                        <a:gs pos="100000">
                          <a:schemeClr val="accent2"/>
                        </a:gs>
                      </a:gsLst>
                      <a:lin ang="5400000" scaled="1"/>
                    </a:gra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grpSp>
      </p:grpSp>
      <p:grpSp>
        <p:nvGrpSpPr>
          <p:cNvPr id="16" name="Group 15"/>
          <p:cNvGrpSpPr/>
          <p:nvPr/>
        </p:nvGrpSpPr>
        <p:grpSpPr>
          <a:xfrm>
            <a:off x="479425" y="5090795"/>
            <a:ext cx="1955800" cy="1551305"/>
            <a:chOff x="529" y="8356"/>
            <a:chExt cx="3080" cy="2443"/>
          </a:xfrm>
        </p:grpSpPr>
        <p:pic>
          <p:nvPicPr>
            <p:cNvPr id="230" name="Picture 229"/>
            <p:cNvPicPr/>
            <p:nvPr/>
          </p:nvPicPr>
          <p:blipFill>
            <a:blip r:embed="rId6">
              <a:clrChange>
                <a:clrFrom>
                  <a:srgbClr val="FFFFFF">
                    <a:alpha val="100000"/>
                  </a:srgbClr>
                </a:clrFrom>
                <a:clrTo>
                  <a:srgbClr val="FFFFFF">
                    <a:alpha val="100000"/>
                    <a:alpha val="0"/>
                  </a:srgbClr>
                </a:clrTo>
              </a:clrChange>
            </a:blip>
            <a:stretch>
              <a:fillRect/>
            </a:stretch>
          </p:blipFill>
          <p:spPr>
            <a:xfrm>
              <a:off x="529" y="9038"/>
              <a:ext cx="3081" cy="966"/>
            </a:xfrm>
            <a:prstGeom prst="rect">
              <a:avLst/>
            </a:prstGeom>
            <a:ln>
              <a:noFill/>
            </a:ln>
          </p:spPr>
        </p:pic>
        <p:pic>
          <p:nvPicPr>
            <p:cNvPr id="227" name="Picture 226"/>
            <p:cNvPicPr/>
            <p:nvPr/>
          </p:nvPicPr>
          <p:blipFill>
            <a:blip r:embed="rId7">
              <a:clrChange>
                <a:clrFrom>
                  <a:srgbClr val="FFFFFF">
                    <a:alpha val="100000"/>
                  </a:srgbClr>
                </a:clrFrom>
                <a:clrTo>
                  <a:srgbClr val="FFFFFF">
                    <a:alpha val="100000"/>
                    <a:alpha val="0"/>
                  </a:srgbClr>
                </a:clrTo>
              </a:clrChange>
            </a:blip>
            <a:stretch>
              <a:fillRect/>
            </a:stretch>
          </p:blipFill>
          <p:spPr>
            <a:xfrm>
              <a:off x="829" y="8356"/>
              <a:ext cx="2460" cy="1106"/>
            </a:xfrm>
            <a:prstGeom prst="rect">
              <a:avLst/>
            </a:prstGeom>
            <a:ln>
              <a:noFill/>
            </a:ln>
          </p:spPr>
        </p:pic>
        <p:pic>
          <p:nvPicPr>
            <p:cNvPr id="225" name="Picture 224"/>
            <p:cNvPicPr/>
            <p:nvPr/>
          </p:nvPicPr>
          <p:blipFill>
            <a:blip r:embed="rId8">
              <a:clrChange>
                <a:clrFrom>
                  <a:srgbClr val="FFFFFF">
                    <a:alpha val="100000"/>
                  </a:srgbClr>
                </a:clrFrom>
                <a:clrTo>
                  <a:srgbClr val="FFFFFF">
                    <a:alpha val="100000"/>
                    <a:alpha val="0"/>
                  </a:srgbClr>
                </a:clrTo>
              </a:clrChange>
            </a:blip>
            <a:stretch>
              <a:fillRect/>
            </a:stretch>
          </p:blipFill>
          <p:spPr>
            <a:xfrm>
              <a:off x="829" y="9729"/>
              <a:ext cx="2159" cy="1071"/>
            </a:xfrm>
            <a:prstGeom prst="rect">
              <a:avLst/>
            </a:prstGeom>
            <a:ln>
              <a:noFill/>
            </a:ln>
          </p:spPr>
        </p:pic>
      </p:grpSp>
      <p:sp>
        <p:nvSpPr>
          <p:cNvPr id="18" name="Rectangles 17"/>
          <p:cNvSpPr/>
          <p:nvPr/>
        </p:nvSpPr>
        <p:spPr>
          <a:xfrm>
            <a:off x="371475" y="4457700"/>
            <a:ext cx="2440305" cy="2285365"/>
          </a:xfrm>
          <a:prstGeom prst="rect">
            <a:avLst/>
          </a:prstGeom>
          <a:no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5080" y="-27305"/>
            <a:ext cx="12199620" cy="8559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ctr">
            <a:normAutofit/>
          </a:bodyPr>
          <a:p>
            <a:pPr marL="342900" indent="-342265" algn="ctr">
              <a:lnSpc>
                <a:spcPct val="100000"/>
              </a:lnSpc>
              <a:spcBef>
                <a:spcPts val="360"/>
              </a:spcBef>
            </a:pPr>
            <a:r>
              <a:rPr lang="tr-TR" sz="3000" spc="-1">
                <a:solidFill>
                  <a:schemeClr val="tx1"/>
                </a:solidFill>
                <a:uFill>
                  <a:solidFill>
                    <a:srgbClr val="FFFFFF"/>
                  </a:solidFill>
                </a:uFill>
                <a:latin typeface="Calibri" panose="020F0502020204030204"/>
                <a:ea typeface="DejaVu Sans"/>
                <a:sym typeface="+mn-ea"/>
              </a:rPr>
              <a:t>LETTA Akıllı Elektronik Kilit Çözümleri</a:t>
            </a:r>
            <a:endParaRPr lang="tr-TR" sz="3000" strike="noStrike" spc="-1">
              <a:solidFill>
                <a:schemeClr val="tx1"/>
              </a:solidFill>
              <a:uFill>
                <a:solidFill>
                  <a:srgbClr val="FFFFFF"/>
                </a:solidFill>
              </a:uFill>
              <a:latin typeface="Calibri" panose="020F0502020204030204"/>
              <a:ea typeface="DejaVu Sans"/>
              <a:cs typeface="Calibri" panose="020F0502020204030204" charset="0"/>
              <a:sym typeface="+mn-ea"/>
            </a:endParaRPr>
          </a:p>
        </p:txBody>
      </p:sp>
      <p:sp>
        <p:nvSpPr>
          <p:cNvPr id="12" name="Text Box 11"/>
          <p:cNvSpPr txBox="1"/>
          <p:nvPr/>
        </p:nvSpPr>
        <p:spPr>
          <a:xfrm>
            <a:off x="334645" y="836930"/>
            <a:ext cx="10208260" cy="829945"/>
          </a:xfrm>
          <a:prstGeom prst="rect">
            <a:avLst/>
          </a:prstGeom>
          <a:noFill/>
        </p:spPr>
        <p:txBody>
          <a:bodyPr wrap="square" rtlCol="0" anchor="t">
            <a:spAutoFit/>
          </a:bodyPr>
          <a:p>
            <a:r>
              <a:rPr lang="tr-TR" altLang="en-GB" sz="1600" b="1">
                <a:solidFill>
                  <a:schemeClr val="tx1"/>
                </a:solidFill>
                <a:cs typeface="+mn-lt"/>
                <a:sym typeface="+mn-ea"/>
              </a:rPr>
              <a:t>LETTA kilit çözümleri</a:t>
            </a:r>
            <a:r>
              <a:rPr lang="tr-TR" altLang="en-GB" sz="1600">
                <a:solidFill>
                  <a:schemeClr val="tx1"/>
                </a:solidFill>
                <a:cs typeface="+mn-lt"/>
                <a:sym typeface="+mn-ea"/>
              </a:rPr>
              <a:t> , banka ATM kasaları, banka şubeleri, kabin, sistem odası kapıları ve benzeri yüksek güvenlikli noktalar için tasarlanmış,  </a:t>
            </a:r>
            <a:r>
              <a:rPr lang="tr-TR" altLang="en-GB" sz="1600" b="1">
                <a:solidFill>
                  <a:schemeClr val="tx1"/>
                </a:solidFill>
                <a:cs typeface="+mn-lt"/>
                <a:sym typeface="+mn-ea"/>
              </a:rPr>
              <a:t>çok faktörlü doğrulama (şifre+SMS) </a:t>
            </a:r>
            <a:r>
              <a:rPr lang="tr-TR" altLang="en-GB" sz="1600">
                <a:solidFill>
                  <a:schemeClr val="tx1"/>
                </a:solidFill>
                <a:cs typeface="+mn-lt"/>
                <a:sym typeface="+mn-ea"/>
              </a:rPr>
              <a:t>destekleyen, </a:t>
            </a:r>
            <a:r>
              <a:rPr lang="tr-TR" altLang="en-GB" sz="1600" b="1">
                <a:solidFill>
                  <a:schemeClr val="tx1"/>
                </a:solidFill>
                <a:cs typeface="+mn-lt"/>
                <a:sym typeface="+mn-ea"/>
              </a:rPr>
              <a:t>sunucu </a:t>
            </a:r>
            <a:r>
              <a:rPr lang="tr-TR" altLang="en-GB" sz="1600">
                <a:solidFill>
                  <a:schemeClr val="tx1"/>
                </a:solidFill>
                <a:cs typeface="+mn-lt"/>
                <a:sym typeface="+mn-ea"/>
              </a:rPr>
              <a:t>üzerinden yönetilen kilitlerdir.</a:t>
            </a:r>
            <a:endParaRPr lang="tr-TR" altLang="en-GB" sz="1600">
              <a:solidFill>
                <a:schemeClr val="tx1"/>
              </a:solidFill>
              <a:cs typeface="+mn-lt"/>
              <a:sym typeface="+mn-ea"/>
            </a:endParaRPr>
          </a:p>
        </p:txBody>
      </p:sp>
      <p:grpSp>
        <p:nvGrpSpPr>
          <p:cNvPr id="6" name="Group 5"/>
          <p:cNvGrpSpPr/>
          <p:nvPr/>
        </p:nvGrpSpPr>
        <p:grpSpPr>
          <a:xfrm>
            <a:off x="46990" y="112395"/>
            <a:ext cx="1728470" cy="575310"/>
            <a:chOff x="74" y="177"/>
            <a:chExt cx="2722" cy="906"/>
          </a:xfrm>
        </p:grpSpPr>
        <p:sp>
          <p:nvSpPr>
            <p:cNvPr id="4" name="Round Single Corner Rectangle 3"/>
            <p:cNvSpPr/>
            <p:nvPr/>
          </p:nvSpPr>
          <p:spPr>
            <a:xfrm flipV="1">
              <a:off x="74" y="177"/>
              <a:ext cx="2722" cy="907"/>
            </a:xfrm>
            <a:prstGeom prst="round1Rect">
              <a:avLst/>
            </a:prstGeom>
            <a:gradFill rotWithShape="0">
              <a:gsLst>
                <a:gs pos="0">
                  <a:schemeClr val="accent1"/>
                </a:gs>
                <a:gs pos="100000">
                  <a:schemeClr val="accent2">
                    <a:alpha val="54000"/>
                  </a:schemeClr>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3" name="Text Box 2"/>
            <p:cNvSpPr txBox="1"/>
            <p:nvPr/>
          </p:nvSpPr>
          <p:spPr>
            <a:xfrm>
              <a:off x="74" y="275"/>
              <a:ext cx="2713" cy="725"/>
            </a:xfrm>
            <a:prstGeom prst="rect">
              <a:avLst/>
            </a:prstGeom>
            <a:noFill/>
          </p:spPr>
          <p:txBody>
            <a:bodyPr wrap="square" rtlCol="0" anchor="t">
              <a:spAutoFit/>
            </a:bodyPr>
            <a:p>
              <a:r>
                <a:rPr lang="tr-TR" sz="2400" b="1" spc="-1">
                  <a:solidFill>
                    <a:schemeClr val="bg1">
                      <a:lumMod val="95000"/>
                    </a:schemeClr>
                  </a:solidFill>
                  <a:uFill>
                    <a:solidFill>
                      <a:srgbClr val="FFFFFF"/>
                    </a:solidFill>
                  </a:uFill>
                  <a:latin typeface="Calibri" panose="020F0502020204030204"/>
                  <a:ea typeface="DejaVu Sans"/>
                  <a:sym typeface="+mn-ea"/>
                </a:rPr>
                <a:t>ÇÖZÜMLER </a:t>
              </a:r>
              <a:endParaRPr lang="tr-TR" sz="2400" b="1" spc="-1">
                <a:solidFill>
                  <a:schemeClr val="bg1">
                    <a:lumMod val="95000"/>
                  </a:schemeClr>
                </a:solidFill>
                <a:uFill>
                  <a:solidFill>
                    <a:srgbClr val="FFFFFF"/>
                  </a:solidFill>
                </a:uFill>
                <a:latin typeface="Calibri" panose="020F0502020204030204"/>
                <a:ea typeface="DejaVu Sans"/>
                <a:sym typeface="+mn-ea"/>
              </a:endParaRPr>
            </a:p>
          </p:txBody>
        </p:sp>
      </p:grpSp>
      <p:sp>
        <p:nvSpPr>
          <p:cNvPr id="9" name="Text Box 8"/>
          <p:cNvSpPr txBox="1"/>
          <p:nvPr/>
        </p:nvSpPr>
        <p:spPr>
          <a:xfrm>
            <a:off x="4006850" y="1934845"/>
            <a:ext cx="3385185" cy="2287270"/>
          </a:xfrm>
          <a:prstGeom prst="rect">
            <a:avLst/>
          </a:prstGeom>
          <a:noFill/>
        </p:spPr>
        <p:txBody>
          <a:bodyPr wrap="square" rtlCol="0" anchor="t">
            <a:noAutofit/>
          </a:bodyPr>
          <a:p>
            <a:pPr indent="0" fontAlgn="auto">
              <a:spcAft>
                <a:spcPts val="600"/>
              </a:spcAft>
            </a:pPr>
            <a:r>
              <a:rPr lang="tr-TR" altLang="en-GB" sz="1600" b="1">
                <a:solidFill>
                  <a:schemeClr val="tx1"/>
                </a:solidFill>
                <a:cs typeface="+mn-lt"/>
                <a:sym typeface="+mn-ea"/>
              </a:rPr>
              <a:t>Uygulamalar</a:t>
            </a:r>
            <a:endParaRPr lang="tr-TR" altLang="en-GB" sz="1600" b="1">
              <a:solidFill>
                <a:schemeClr val="tx1"/>
              </a:solidFill>
              <a:cs typeface="+mn-lt"/>
              <a:sym typeface="+mn-ea"/>
            </a:endParaRPr>
          </a:p>
          <a:p>
            <a:pPr marL="285750" indent="-285750" fontAlgn="auto">
              <a:spcAft>
                <a:spcPts val="600"/>
              </a:spcAft>
              <a:buFont typeface="Arial" panose="020B0604020202020204" pitchFamily="34" charset="0"/>
              <a:buChar char="•"/>
            </a:pPr>
            <a:r>
              <a:rPr lang="tr-TR" altLang="en-GB" sz="1600">
                <a:solidFill>
                  <a:schemeClr val="tx1"/>
                </a:solidFill>
                <a:cs typeface="+mn-lt"/>
                <a:sym typeface="+mn-ea"/>
              </a:rPr>
              <a:t>Banka ATM kasaları</a:t>
            </a:r>
            <a:endParaRPr lang="tr-TR" altLang="en-GB" sz="1600">
              <a:solidFill>
                <a:schemeClr val="tx1"/>
              </a:solidFill>
              <a:cs typeface="+mn-lt"/>
              <a:sym typeface="+mn-ea"/>
            </a:endParaRPr>
          </a:p>
          <a:p>
            <a:pPr marL="285750" indent="-285750" fontAlgn="auto">
              <a:spcAft>
                <a:spcPts val="600"/>
              </a:spcAft>
              <a:buFont typeface="Arial" panose="020B0604020202020204" pitchFamily="34" charset="0"/>
              <a:buChar char="•"/>
            </a:pPr>
            <a:r>
              <a:rPr lang="tr-TR" altLang="en-GB" sz="1600">
                <a:solidFill>
                  <a:schemeClr val="tx1"/>
                </a:solidFill>
                <a:cs typeface="+mn-lt"/>
                <a:sym typeface="+mn-ea"/>
              </a:rPr>
              <a:t>Banka şube sistem odaları</a:t>
            </a:r>
            <a:endParaRPr lang="tr-TR" altLang="en-GB" sz="1600">
              <a:solidFill>
                <a:schemeClr val="tx1"/>
              </a:solidFill>
              <a:cs typeface="+mn-lt"/>
              <a:sym typeface="+mn-ea"/>
            </a:endParaRPr>
          </a:p>
          <a:p>
            <a:pPr marL="285750" indent="-285750" fontAlgn="auto">
              <a:spcAft>
                <a:spcPts val="600"/>
              </a:spcAft>
              <a:buFont typeface="Arial" panose="020B0604020202020204" pitchFamily="34" charset="0"/>
              <a:buChar char="•"/>
            </a:pPr>
            <a:r>
              <a:rPr lang="tr-TR" altLang="en-GB" sz="1600">
                <a:solidFill>
                  <a:schemeClr val="tx1"/>
                </a:solidFill>
                <a:cs typeface="+mn-lt"/>
                <a:sym typeface="+mn-ea"/>
              </a:rPr>
              <a:t>Banka kiralık kasa daireleri</a:t>
            </a:r>
            <a:endParaRPr lang="tr-TR" altLang="en-GB" sz="1600">
              <a:solidFill>
                <a:schemeClr val="tx1"/>
              </a:solidFill>
              <a:cs typeface="+mn-lt"/>
              <a:sym typeface="+mn-ea"/>
            </a:endParaRPr>
          </a:p>
          <a:p>
            <a:pPr marL="285750" indent="-285750" fontAlgn="auto">
              <a:spcAft>
                <a:spcPts val="600"/>
              </a:spcAft>
              <a:buFont typeface="Arial" panose="020B0604020202020204" pitchFamily="34" charset="0"/>
              <a:buChar char="•"/>
            </a:pPr>
            <a:r>
              <a:rPr lang="tr-TR" altLang="en-GB" sz="1600">
                <a:solidFill>
                  <a:schemeClr val="tx1"/>
                </a:solidFill>
                <a:cs typeface="+mn-lt"/>
                <a:sym typeface="+mn-ea"/>
              </a:rPr>
              <a:t>Banka şube TCR kasaları</a:t>
            </a:r>
            <a:endParaRPr lang="tr-TR" altLang="en-GB" sz="1600">
              <a:solidFill>
                <a:schemeClr val="tx1"/>
              </a:solidFill>
              <a:cs typeface="+mn-lt"/>
              <a:sym typeface="+mn-ea"/>
            </a:endParaRPr>
          </a:p>
          <a:p>
            <a:pPr marL="285750" indent="-285750" fontAlgn="auto">
              <a:spcAft>
                <a:spcPts val="600"/>
              </a:spcAft>
              <a:buFont typeface="Arial" panose="020B0604020202020204" pitchFamily="34" charset="0"/>
              <a:buChar char="•"/>
            </a:pPr>
            <a:r>
              <a:rPr lang="tr-TR" altLang="en-GB" sz="1600">
                <a:solidFill>
                  <a:schemeClr val="tx1"/>
                </a:solidFill>
                <a:cs typeface="+mn-lt"/>
                <a:sym typeface="+mn-ea"/>
              </a:rPr>
              <a:t>ATM kabin (dış) kapıları</a:t>
            </a:r>
            <a:endParaRPr lang="tr-TR" altLang="en-GB" sz="1600">
              <a:solidFill>
                <a:schemeClr val="tx1"/>
              </a:solidFill>
              <a:cs typeface="+mn-lt"/>
              <a:sym typeface="+mn-ea"/>
            </a:endParaRPr>
          </a:p>
          <a:p>
            <a:pPr indent="0" fontAlgn="auto">
              <a:spcAft>
                <a:spcPts val="600"/>
              </a:spcAft>
              <a:buFont typeface="Arial" panose="020B0604020202020204" pitchFamily="34" charset="0"/>
              <a:buNone/>
            </a:pPr>
            <a:endParaRPr lang="tr-TR" altLang="en-GB" sz="1600" b="1">
              <a:solidFill>
                <a:schemeClr val="tx1"/>
              </a:solidFill>
              <a:cs typeface="+mn-lt"/>
              <a:sym typeface="+mn-ea"/>
            </a:endParaRPr>
          </a:p>
          <a:p>
            <a:pPr indent="0" fontAlgn="auto">
              <a:spcAft>
                <a:spcPts val="600"/>
              </a:spcAft>
              <a:buFont typeface="Arial" panose="020B0604020202020204" pitchFamily="34" charset="0"/>
              <a:buNone/>
            </a:pPr>
            <a:endParaRPr lang="tr-TR" altLang="en-GB" sz="1600" b="1">
              <a:solidFill>
                <a:schemeClr val="tx1"/>
              </a:solidFill>
              <a:cs typeface="+mn-lt"/>
              <a:sym typeface="+mn-ea"/>
            </a:endParaRPr>
          </a:p>
        </p:txBody>
      </p:sp>
      <p:pic>
        <p:nvPicPr>
          <p:cNvPr id="228" name="Picture 227"/>
          <p:cNvPicPr/>
          <p:nvPr/>
        </p:nvPicPr>
        <p:blipFill>
          <a:blip r:embed="rId1">
            <a:clrChange>
              <a:clrFrom>
                <a:srgbClr val="FDFDFD">
                  <a:alpha val="100000"/>
                </a:srgbClr>
              </a:clrFrom>
              <a:clrTo>
                <a:srgbClr val="FDFDFD">
                  <a:alpha val="100000"/>
                  <a:alpha val="0"/>
                </a:srgbClr>
              </a:clrTo>
            </a:clrChange>
            <a:lum bright="-6000"/>
          </a:blip>
          <a:stretch>
            <a:fillRect/>
          </a:stretch>
        </p:blipFill>
        <p:spPr>
          <a:xfrm>
            <a:off x="1415415" y="5349875"/>
            <a:ext cx="1718310" cy="667385"/>
          </a:xfrm>
          <a:prstGeom prst="rect">
            <a:avLst/>
          </a:prstGeom>
          <a:ln>
            <a:noFill/>
          </a:ln>
        </p:spPr>
      </p:pic>
      <p:pic>
        <p:nvPicPr>
          <p:cNvPr id="11" name="Picture 10"/>
          <p:cNvPicPr>
            <a:picLocks noChangeAspect="1"/>
          </p:cNvPicPr>
          <p:nvPr/>
        </p:nvPicPr>
        <p:blipFill>
          <a:blip r:embed="rId2">
            <a:clrChange>
              <a:clrFrom>
                <a:srgbClr val="FFFFFF">
                  <a:alpha val="100000"/>
                </a:srgbClr>
              </a:clrFrom>
              <a:clrTo>
                <a:srgbClr val="FFFFFF">
                  <a:alpha val="100000"/>
                  <a:alpha val="0"/>
                </a:srgbClr>
              </a:clrTo>
            </a:clrChange>
            <a:lum bright="-6000"/>
          </a:blip>
          <a:stretch>
            <a:fillRect/>
          </a:stretch>
        </p:blipFill>
        <p:spPr>
          <a:xfrm>
            <a:off x="695325" y="5877560"/>
            <a:ext cx="1610360" cy="770890"/>
          </a:xfrm>
          <a:prstGeom prst="rect">
            <a:avLst/>
          </a:prstGeom>
        </p:spPr>
      </p:pic>
      <p:pic>
        <p:nvPicPr>
          <p:cNvPr id="14" name="Picture 13"/>
          <p:cNvPicPr/>
          <p:nvPr/>
        </p:nvPicPr>
        <p:blipFill>
          <a:blip r:embed="rId3">
            <a:clrChange>
              <a:clrFrom>
                <a:srgbClr val="FFFFFF">
                  <a:alpha val="100000"/>
                </a:srgbClr>
              </a:clrFrom>
              <a:clrTo>
                <a:srgbClr val="FFFFFF">
                  <a:alpha val="100000"/>
                  <a:alpha val="0"/>
                </a:srgbClr>
              </a:clrTo>
            </a:clrChange>
            <a:lum bright="-6000"/>
          </a:blip>
          <a:stretch>
            <a:fillRect/>
          </a:stretch>
        </p:blipFill>
        <p:spPr>
          <a:xfrm>
            <a:off x="695325" y="4653280"/>
            <a:ext cx="1248410" cy="696595"/>
          </a:xfrm>
          <a:prstGeom prst="rect">
            <a:avLst/>
          </a:prstGeom>
          <a:ln>
            <a:noFill/>
          </a:ln>
        </p:spPr>
      </p:pic>
      <p:pic>
        <p:nvPicPr>
          <p:cNvPr id="100" name="Picture 99"/>
          <p:cNvPicPr/>
          <p:nvPr/>
        </p:nvPicPr>
        <p:blipFill>
          <a:blip r:embed="rId4"/>
          <a:stretch>
            <a:fillRect/>
          </a:stretch>
        </p:blipFill>
        <p:spPr>
          <a:xfrm>
            <a:off x="551180" y="5445125"/>
            <a:ext cx="991870" cy="508000"/>
          </a:xfrm>
          <a:prstGeom prst="rect">
            <a:avLst/>
          </a:prstGeom>
          <a:noFill/>
          <a:ln w="9525">
            <a:noFill/>
          </a:ln>
        </p:spPr>
      </p:pic>
      <p:sp>
        <p:nvSpPr>
          <p:cNvPr id="18" name="Rectangles 17"/>
          <p:cNvSpPr/>
          <p:nvPr/>
        </p:nvSpPr>
        <p:spPr>
          <a:xfrm>
            <a:off x="513715" y="4228465"/>
            <a:ext cx="2717800" cy="2555875"/>
          </a:xfrm>
          <a:prstGeom prst="rect">
            <a:avLst/>
          </a:prstGeom>
          <a:no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10" name="Text Box 9"/>
          <p:cNvSpPr txBox="1"/>
          <p:nvPr/>
        </p:nvSpPr>
        <p:spPr>
          <a:xfrm>
            <a:off x="622300" y="4358005"/>
            <a:ext cx="2125980" cy="368300"/>
          </a:xfrm>
          <a:prstGeom prst="rect">
            <a:avLst/>
          </a:prstGeom>
          <a:noFill/>
        </p:spPr>
        <p:txBody>
          <a:bodyPr wrap="square" rtlCol="0">
            <a:spAutoFit/>
          </a:bodyPr>
          <a:p>
            <a:r>
              <a:rPr lang="tr-TR" altLang="en-US" b="1">
                <a:solidFill>
                  <a:schemeClr val="tx1"/>
                </a:solidFill>
              </a:rPr>
              <a:t>~10.000 noktada</a:t>
            </a:r>
            <a:endParaRPr lang="tr-TR" altLang="en-US">
              <a:solidFill>
                <a:schemeClr val="tx1"/>
              </a:solidFill>
            </a:endParaRPr>
          </a:p>
        </p:txBody>
      </p:sp>
      <p:pic>
        <p:nvPicPr>
          <p:cNvPr id="37" name="Picture 36"/>
          <p:cNvPicPr>
            <a:picLocks noChangeAspect="1"/>
          </p:cNvPicPr>
          <p:nvPr/>
        </p:nvPicPr>
        <p:blipFill>
          <a:blip r:embed="rId5">
            <a:lum bright="18000" contrast="6000"/>
          </a:blip>
          <a:srcRect l="17225" t="22407" r="30962" b="34720"/>
          <a:stretch>
            <a:fillRect/>
          </a:stretch>
        </p:blipFill>
        <p:spPr>
          <a:xfrm>
            <a:off x="7365365" y="1917065"/>
            <a:ext cx="2127250" cy="1932940"/>
          </a:xfrm>
          <a:prstGeom prst="rect">
            <a:avLst/>
          </a:prstGeom>
          <a:effectLst>
            <a:outerShdw blurRad="50800" dist="38100" dir="8100000" algn="tr" rotWithShape="0">
              <a:prstClr val="black">
                <a:alpha val="40000"/>
              </a:prstClr>
            </a:outerShdw>
          </a:effectLst>
        </p:spPr>
      </p:pic>
      <p:graphicFrame>
        <p:nvGraphicFramePr>
          <p:cNvPr id="50" name="Object 49"/>
          <p:cNvGraphicFramePr/>
          <p:nvPr/>
        </p:nvGraphicFramePr>
        <p:xfrm>
          <a:off x="4006850" y="4239895"/>
          <a:ext cx="5504815" cy="2538095"/>
        </p:xfrm>
        <a:graphic>
          <a:graphicData uri="http://schemas.openxmlformats.org/presentationml/2006/ole">
            <mc:AlternateContent xmlns:mc="http://schemas.openxmlformats.org/markup-compatibility/2006">
              <mc:Choice xmlns:v="urn:schemas-microsoft-com:vml" Requires="v">
                <p:oleObj spid="_x0000_s51" name="" r:id="rId6" imgW="5962650" imgH="3105150" progId="Paint.Picture">
                  <p:embed/>
                </p:oleObj>
              </mc:Choice>
              <mc:Fallback>
                <p:oleObj name="" r:id="rId6" imgW="5962650" imgH="3105150" progId="Paint.Picture">
                  <p:embed/>
                  <p:pic>
                    <p:nvPicPr>
                      <p:cNvPr id="0" name="Picture 50"/>
                      <p:cNvPicPr/>
                      <p:nvPr/>
                    </p:nvPicPr>
                    <p:blipFill>
                      <a:blip r:embed="rId7">
                        <a:lum bright="-6000" contrast="18000"/>
                      </a:blip>
                      <a:srcRect l="1268"/>
                      <a:stretch>
                        <a:fillRect/>
                      </a:stretch>
                    </p:blipFill>
                    <p:spPr>
                      <a:xfrm>
                        <a:off x="4006850" y="4239895"/>
                        <a:ext cx="5504815" cy="2538095"/>
                      </a:xfrm>
                      <a:prstGeom prst="rect">
                        <a:avLst/>
                      </a:prstGeom>
                      <a:ln w="12700" cmpd="sng">
                        <a:solidFill>
                          <a:schemeClr val="tx1">
                            <a:lumMod val="65000"/>
                            <a:lumOff val="35000"/>
                          </a:schemeClr>
                        </a:solidFill>
                        <a:prstDash val="solid"/>
                      </a:ln>
                    </p:spPr>
                  </p:pic>
                </p:oleObj>
              </mc:Fallback>
            </mc:AlternateContent>
          </a:graphicData>
        </a:graphic>
      </p:graphicFrame>
      <p:pic>
        <p:nvPicPr>
          <p:cNvPr id="54" name="Picture 53"/>
          <p:cNvPicPr>
            <a:picLocks noChangeAspect="1"/>
          </p:cNvPicPr>
          <p:nvPr/>
        </p:nvPicPr>
        <p:blipFill>
          <a:blip r:embed="rId8">
            <a:lum bright="6000"/>
          </a:blip>
          <a:stretch>
            <a:fillRect/>
          </a:stretch>
        </p:blipFill>
        <p:spPr>
          <a:xfrm>
            <a:off x="518795" y="1794510"/>
            <a:ext cx="2712085" cy="227838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heme/theme1.xml><?xml version="1.0" encoding="utf-8"?>
<a:theme xmlns:a="http://schemas.openxmlformats.org/drawingml/2006/main" name="Blue Wave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4879</Words>
  <Application>WPS Presentation</Application>
  <PresentationFormat/>
  <Paragraphs>199</Paragraphs>
  <Slides>16</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4</vt:i4>
      </vt:variant>
      <vt:variant>
        <vt:lpstr>幻灯片标题</vt:lpstr>
      </vt:variant>
      <vt:variant>
        <vt:i4>16</vt:i4>
      </vt:variant>
    </vt:vector>
  </HeadingPairs>
  <TitlesOfParts>
    <vt:vector size="32" baseType="lpstr">
      <vt:lpstr>Arial</vt:lpstr>
      <vt:lpstr>SimSun</vt:lpstr>
      <vt:lpstr>Wingdings</vt:lpstr>
      <vt:lpstr>Calibri</vt:lpstr>
      <vt:lpstr>DejaVu Sans</vt:lpstr>
      <vt:lpstr>Calibri</vt:lpstr>
      <vt:lpstr>Tahoma</vt:lpstr>
      <vt:lpstr>Arial</vt:lpstr>
      <vt:lpstr>Wingdings</vt:lpstr>
      <vt:lpstr>Microsoft YaHei</vt:lpstr>
      <vt:lpstr>Arial Unicode MS</vt:lpstr>
      <vt:lpstr>Blue Waves</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Letta Donanım Platformları</dc:title>
  <dc:creator>erdem.gunes</dc:creator>
  <cp:lastModifiedBy>Eda</cp:lastModifiedBy>
  <cp:revision>1175</cp:revision>
  <dcterms:created xsi:type="dcterms:W3CDTF">2010-07-30T08:50:00Z</dcterms:created>
  <dcterms:modified xsi:type="dcterms:W3CDTF">2026-04-23T10:07:52Z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Geniş ekran</vt:lpwstr>
  </property>
  <property fmtid="{D5CDD505-2E9C-101B-9397-08002B2CF9AE}" pid="9" name="ScaleCrop">
    <vt:bool>false</vt:bool>
  </property>
  <property fmtid="{D5CDD505-2E9C-101B-9397-08002B2CF9AE}" pid="10" name="ShareDoc">
    <vt:bool>false</vt:bool>
  </property>
  <property fmtid="{D5CDD505-2E9C-101B-9397-08002B2CF9AE}" pid="11" name="Slides">
    <vt:i4>13</vt:i4>
  </property>
  <property fmtid="{D5CDD505-2E9C-101B-9397-08002B2CF9AE}" pid="12" name="KSOProductBuildVer">
    <vt:lpwstr>1033-12.2.0.22549</vt:lpwstr>
  </property>
  <property fmtid="{D5CDD505-2E9C-101B-9397-08002B2CF9AE}" pid="13" name="ICV">
    <vt:lpwstr>2E424C4B3C8444CAB43AD2DAC1C74C61_13</vt:lpwstr>
  </property>
</Properties>
</file>